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00_FDE5BFE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58" r:id="rId2"/>
    <p:sldId id="257" r:id="rId3"/>
    <p:sldId id="256" r:id="rId4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03E02DB-FB81-F554-6410-500F2B986B7B}" name="Ana Neves" initials="AN" userId="S::asf25@sussex.ac.uk::b14640a3-bf1b-459a-8972-5b11b78c937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2828"/>
    <a:srgbClr val="FBC02D"/>
    <a:srgbClr val="135390"/>
    <a:srgbClr val="F9A825"/>
    <a:srgbClr val="FFF9C4"/>
    <a:srgbClr val="FFE0B2"/>
    <a:srgbClr val="2E7D32"/>
    <a:srgbClr val="D84315"/>
    <a:srgbClr val="00695C"/>
    <a:srgbClr val="FF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816" autoAdjust="0"/>
  </p:normalViewPr>
  <p:slideViewPr>
    <p:cSldViewPr snapToGrid="0">
      <p:cViewPr>
        <p:scale>
          <a:sx n="33" d="100"/>
          <a:sy n="33" d="100"/>
        </p:scale>
        <p:origin x="2706" y="24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omments/modernComment_100_FDE5BF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6E8BD65-58EE-4FB2-9241-EE2455B3DCA4}" authorId="{603E02DB-FB81-F554-6410-500F2B986B7B}" created="2025-06-23T17:35:39.44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66230782" sldId="256"/>
      <ac:spMk id="4" creationId="{AD665A95-3633-117E-4035-A636F56A7AFB}"/>
    </ac:deMkLst>
    <p188:txBody>
      <a:bodyPr/>
      <a:lstStyle/>
      <a:p>
        <a:r>
          <a:rPr lang="en-GB"/>
          <a:t>Realness? Although </a:t>
        </a:r>
      </a:p>
    </p188:txBody>
  </p188:cm>
</p188:cmLst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png>
</file>

<file path=ppt/media/image5.pn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EBBD93-5AA4-40A1-B553-A116A13C0038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6C6D1C-8088-4DBE-AAFD-A43964A067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308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42599-8999-0D76-8D57-6F76FC4A3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C0BEEE-16DA-64C9-E9EA-8BD932E61F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425639-6E10-B725-3FBF-D4E8962FB8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73B61-7595-ADFD-2569-70D8D40CD1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C6D1C-8088-4DBE-AAFD-A43964A0679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424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C6D1C-8088-4DBE-AAFD-A43964A0679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2060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Png</a:t>
            </a:r>
            <a:r>
              <a:rPr lang="en-GB" dirty="0"/>
              <a:t> transparent background for badgers#</a:t>
            </a:r>
          </a:p>
          <a:p>
            <a:r>
              <a:rPr lang="en-GB" dirty="0"/>
              <a:t>Title , authors,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C6D1C-8088-4DBE-AAFD-A43964A0679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9294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81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3850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6376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6066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>
                    <a:tint val="82000"/>
                  </a:schemeClr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82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82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2455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1790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051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4664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277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2968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214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22AD87-781C-4C8B-93B5-EC941C31C36B}" type="datetimeFigureOut">
              <a:rPr lang="en-GB" smtClean="0"/>
              <a:t>26/06/2025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9E641F-D2EB-42AF-B721-66C99C017A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1191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jpg"/><Relationship Id="rId18" Type="http://schemas.openxmlformats.org/officeDocument/2006/relationships/image" Target="../media/image16.jpg"/><Relationship Id="rId3" Type="http://schemas.openxmlformats.org/officeDocument/2006/relationships/image" Target="../media/image1.jpg"/><Relationship Id="rId21" Type="http://schemas.openxmlformats.org/officeDocument/2006/relationships/image" Target="../media/image19.jpg"/><Relationship Id="rId7" Type="http://schemas.openxmlformats.org/officeDocument/2006/relationships/image" Target="../media/image5.png"/><Relationship Id="rId12" Type="http://schemas.openxmlformats.org/officeDocument/2006/relationships/image" Target="../media/image10.jpg"/><Relationship Id="rId17" Type="http://schemas.openxmlformats.org/officeDocument/2006/relationships/image" Target="../media/image15.jpg"/><Relationship Id="rId25" Type="http://schemas.openxmlformats.org/officeDocument/2006/relationships/image" Target="../media/image23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jpg"/><Relationship Id="rId20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jpg"/><Relationship Id="rId24" Type="http://schemas.openxmlformats.org/officeDocument/2006/relationships/image" Target="../media/image22.jpeg"/><Relationship Id="rId5" Type="http://schemas.openxmlformats.org/officeDocument/2006/relationships/image" Target="../media/image3.jpg"/><Relationship Id="rId15" Type="http://schemas.openxmlformats.org/officeDocument/2006/relationships/image" Target="../media/image13.jpg"/><Relationship Id="rId23" Type="http://schemas.openxmlformats.org/officeDocument/2006/relationships/image" Target="../media/image21.jpeg"/><Relationship Id="rId10" Type="http://schemas.openxmlformats.org/officeDocument/2006/relationships/image" Target="../media/image8.png"/><Relationship Id="rId19" Type="http://schemas.openxmlformats.org/officeDocument/2006/relationships/image" Target="../media/image17.jp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jpg"/><Relationship Id="rId22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jpg"/><Relationship Id="rId18" Type="http://schemas.openxmlformats.org/officeDocument/2006/relationships/image" Target="../media/image16.jpg"/><Relationship Id="rId3" Type="http://schemas.openxmlformats.org/officeDocument/2006/relationships/image" Target="../media/image1.jpg"/><Relationship Id="rId21" Type="http://schemas.openxmlformats.org/officeDocument/2006/relationships/image" Target="../media/image19.jpg"/><Relationship Id="rId7" Type="http://schemas.openxmlformats.org/officeDocument/2006/relationships/image" Target="../media/image5.png"/><Relationship Id="rId12" Type="http://schemas.openxmlformats.org/officeDocument/2006/relationships/image" Target="../media/image10.jpg"/><Relationship Id="rId17" Type="http://schemas.openxmlformats.org/officeDocument/2006/relationships/image" Target="../media/image15.jpg"/><Relationship Id="rId25" Type="http://schemas.openxmlformats.org/officeDocument/2006/relationships/image" Target="../media/image24.jpe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4.jpg"/><Relationship Id="rId20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jpg"/><Relationship Id="rId24" Type="http://schemas.openxmlformats.org/officeDocument/2006/relationships/image" Target="../media/image22.jpeg"/><Relationship Id="rId5" Type="http://schemas.openxmlformats.org/officeDocument/2006/relationships/image" Target="../media/image3.jpg"/><Relationship Id="rId15" Type="http://schemas.openxmlformats.org/officeDocument/2006/relationships/image" Target="../media/image13.jpg"/><Relationship Id="rId23" Type="http://schemas.openxmlformats.org/officeDocument/2006/relationships/image" Target="../media/image21.jpeg"/><Relationship Id="rId10" Type="http://schemas.openxmlformats.org/officeDocument/2006/relationships/image" Target="../media/image8.png"/><Relationship Id="rId19" Type="http://schemas.openxmlformats.org/officeDocument/2006/relationships/image" Target="../media/image17.jp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jpg"/><Relationship Id="rId22" Type="http://schemas.openxmlformats.org/officeDocument/2006/relationships/image" Target="../media/image20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microsoft.com/office/2018/10/relationships/comments" Target="../comments/modernComment_100_FDE5BFE.xml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jpeg"/><Relationship Id="rId9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2707B-D1F6-56EE-FBF7-3A0D99280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44CD39-3AB3-C891-90C5-6A23AF9853AC}"/>
              </a:ext>
            </a:extLst>
          </p:cNvPr>
          <p:cNvGrpSpPr/>
          <p:nvPr/>
        </p:nvGrpSpPr>
        <p:grpSpPr>
          <a:xfrm>
            <a:off x="1" y="17306412"/>
            <a:ext cx="29793780" cy="2721334"/>
            <a:chOff x="-58860" y="17763673"/>
            <a:chExt cx="29793780" cy="272133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FBA0C05-ADAA-B435-4728-1BC01551D953}"/>
                </a:ext>
              </a:extLst>
            </p:cNvPr>
            <p:cNvSpPr/>
            <p:nvPr/>
          </p:nvSpPr>
          <p:spPr>
            <a:xfrm>
              <a:off x="204666" y="18573750"/>
              <a:ext cx="29530254" cy="1424340"/>
            </a:xfrm>
            <a:prstGeom prst="rect">
              <a:avLst/>
            </a:prstGeom>
            <a:solidFill>
              <a:srgbClr val="1353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5" name="Rectangle 424">
              <a:extLst>
                <a:ext uri="{FF2B5EF4-FFF2-40B4-BE49-F238E27FC236}">
                  <a16:creationId xmlns:a16="http://schemas.microsoft.com/office/drawing/2014/main" id="{8A333FF3-04DD-4C0A-C1A1-877FFB6B4788}"/>
                </a:ext>
              </a:extLst>
            </p:cNvPr>
            <p:cNvSpPr/>
            <p:nvPr/>
          </p:nvSpPr>
          <p:spPr>
            <a:xfrm>
              <a:off x="-58860" y="17763673"/>
              <a:ext cx="29598776" cy="2721334"/>
            </a:xfrm>
            <a:prstGeom prst="rect">
              <a:avLst/>
            </a:prstGeom>
            <a:noFill/>
            <a:ln w="117475">
              <a:noFill/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0" b="1" i="1" dirty="0">
                  <a:solidFill>
                    <a:srgbClr val="FBC02D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“AI-Generated” </a:t>
              </a:r>
              <a:r>
                <a:rPr lang="en-GB" sz="8000" b="1" i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beliefs leads to a </a:t>
              </a:r>
              <a:r>
                <a:rPr lang="en-GB" sz="8000" b="1" i="1" dirty="0">
                  <a:solidFill>
                    <a:srgbClr val="FBC02D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decrease</a:t>
              </a:r>
              <a:r>
                <a:rPr lang="en-GB" sz="8000" b="1" i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in </a:t>
              </a:r>
              <a:r>
                <a:rPr lang="en-GB" sz="8000" b="1" i="1" dirty="0">
                  <a:solidFill>
                    <a:srgbClr val="FBC02D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emotional</a:t>
              </a:r>
              <a:r>
                <a:rPr lang="en-GB" sz="8000" b="1" i="1" dirty="0">
                  <a:solidFill>
                    <a:srgbClr val="FF8F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8000" b="1" i="1" dirty="0">
                  <a:solidFill>
                    <a:srgbClr val="FBC02D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responses</a:t>
              </a:r>
              <a:endParaRPr lang="en-GB" sz="8000" b="1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1F2258B6-0D3B-113B-BB50-EC84056F0D05}"/>
              </a:ext>
            </a:extLst>
          </p:cNvPr>
          <p:cNvSpPr/>
          <p:nvPr/>
        </p:nvSpPr>
        <p:spPr>
          <a:xfrm>
            <a:off x="387083" y="216211"/>
            <a:ext cx="27582753" cy="4613317"/>
          </a:xfrm>
          <a:prstGeom prst="rect">
            <a:avLst/>
          </a:prstGeom>
          <a:solidFill>
            <a:srgbClr val="135390"/>
          </a:solidFill>
          <a:ln w="7620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GB" sz="8800" b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GB" sz="11000" b="1" i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 We Find AI-Generated Less Emotional? </a:t>
            </a:r>
            <a:br>
              <a:rPr lang="en-GB" sz="8800" b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8800" b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</a:t>
            </a:r>
            <a:r>
              <a:rPr lang="en-GB" sz="7200" b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Impact Of Reality Beliefs On Affective Responses</a:t>
            </a:r>
            <a:endParaRPr lang="en-GB" sz="16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 Neves, ….</a:t>
            </a:r>
          </a:p>
        </p:txBody>
      </p:sp>
      <p:pic>
        <p:nvPicPr>
          <p:cNvPr id="8" name="Picture 7" descr="A logo of a book&#10;&#10;AI-generated content may be incorrect.">
            <a:extLst>
              <a:ext uri="{FF2B5EF4-FFF2-40B4-BE49-F238E27FC236}">
                <a16:creationId xmlns:a16="http://schemas.microsoft.com/office/drawing/2014/main" id="{9874A9BF-1F7B-7AFA-7736-CC76FB6DCE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1793" y="1754794"/>
            <a:ext cx="1398122" cy="1398122"/>
          </a:xfrm>
          <a:prstGeom prst="rect">
            <a:avLst/>
          </a:prstGeom>
        </p:spPr>
      </p:pic>
      <p:pic>
        <p:nvPicPr>
          <p:cNvPr id="12" name="Picture 11" descr="A logo of a university of sussex&#10;&#10;AI-generated content may be incorrect.">
            <a:extLst>
              <a:ext uri="{FF2B5EF4-FFF2-40B4-BE49-F238E27FC236}">
                <a16:creationId xmlns:a16="http://schemas.microsoft.com/office/drawing/2014/main" id="{7480E840-5AE1-127C-0C94-ABE23E9C92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9429" y="89341"/>
            <a:ext cx="1642851" cy="1642851"/>
          </a:xfrm>
          <a:prstGeom prst="rect">
            <a:avLst/>
          </a:prstGeom>
        </p:spPr>
      </p:pic>
      <p:pic>
        <p:nvPicPr>
          <p:cNvPr id="14" name="Picture 13" descr="A blue maze with red text&#10;&#10;AI-generated content may be incorrect.">
            <a:extLst>
              <a:ext uri="{FF2B5EF4-FFF2-40B4-BE49-F238E27FC236}">
                <a16:creationId xmlns:a16="http://schemas.microsoft.com/office/drawing/2014/main" id="{BA7CDFD5-90CB-8FD5-2096-B17B245B78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9837" y="3336939"/>
            <a:ext cx="1882653" cy="14174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79140A-02AF-4DD3-1E5F-152CFF0B3B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2800377" y="10191303"/>
            <a:ext cx="6935168" cy="145752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34BC0D4-9B9B-7351-F26F-52E0AF1246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3198192" y="12108421"/>
            <a:ext cx="7849695" cy="1486107"/>
          </a:xfrm>
          <a:prstGeom prst="rect">
            <a:avLst/>
          </a:prstGeom>
        </p:spPr>
      </p:pic>
      <p:sp>
        <p:nvSpPr>
          <p:cNvPr id="430" name="Rectangle 429">
            <a:extLst>
              <a:ext uri="{FF2B5EF4-FFF2-40B4-BE49-F238E27FC236}">
                <a16:creationId xmlns:a16="http://schemas.microsoft.com/office/drawing/2014/main" id="{AEAB7C5E-637A-414A-28D8-DA348DDF8552}"/>
              </a:ext>
            </a:extLst>
          </p:cNvPr>
          <p:cNvSpPr/>
          <p:nvPr/>
        </p:nvSpPr>
        <p:spPr>
          <a:xfrm>
            <a:off x="782486" y="36997650"/>
            <a:ext cx="16803385" cy="5535075"/>
          </a:xfrm>
          <a:prstGeom prst="rect">
            <a:avLst/>
          </a:prstGeom>
          <a:solidFill>
            <a:schemeClr val="bg1"/>
          </a:solidFill>
          <a:ln w="28575">
            <a:solidFill>
              <a:srgbClr val="13539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58" name="Picture 457" descr="A blue hexagon with a graph in it&#10;&#10;AI-generated content may be incorrect.">
            <a:extLst>
              <a:ext uri="{FF2B5EF4-FFF2-40B4-BE49-F238E27FC236}">
                <a16:creationId xmlns:a16="http://schemas.microsoft.com/office/drawing/2014/main" id="{A3CB8021-FCFD-97E5-6FAD-0AC72E5FCB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8676" y="39369306"/>
            <a:ext cx="1476375" cy="1476375"/>
          </a:xfrm>
          <a:prstGeom prst="rect">
            <a:avLst/>
          </a:prstGeom>
        </p:spPr>
      </p:pic>
      <p:pic>
        <p:nvPicPr>
          <p:cNvPr id="460" name="Picture 459" descr="A logo of a box&#10;&#10;AI-generated content may be incorrect.">
            <a:extLst>
              <a:ext uri="{FF2B5EF4-FFF2-40B4-BE49-F238E27FC236}">
                <a16:creationId xmlns:a16="http://schemas.microsoft.com/office/drawing/2014/main" id="{53A19102-EDDD-B6FF-E0AC-7729FC3FBBF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4597" y="41149275"/>
            <a:ext cx="1476375" cy="1438275"/>
          </a:xfrm>
          <a:prstGeom prst="rect">
            <a:avLst/>
          </a:prstGeom>
        </p:spPr>
      </p:pic>
      <p:pic>
        <p:nvPicPr>
          <p:cNvPr id="462" name="Picture 461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9FA7E6E9-5659-BE98-E589-0DFD57E767E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31" y="216210"/>
            <a:ext cx="2324638" cy="2302443"/>
          </a:xfrm>
          <a:prstGeom prst="rect">
            <a:avLst/>
          </a:prstGeom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3412D68C-C982-50E5-EB78-E876C010F438}"/>
              </a:ext>
            </a:extLst>
          </p:cNvPr>
          <p:cNvGrpSpPr/>
          <p:nvPr/>
        </p:nvGrpSpPr>
        <p:grpSpPr>
          <a:xfrm>
            <a:off x="387084" y="10906736"/>
            <a:ext cx="18600654" cy="5980635"/>
            <a:chOff x="4059816" y="8151446"/>
            <a:chExt cx="13553687" cy="3760585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4A69564-DA67-BF62-2B54-F063E4F7C7BC}"/>
                </a:ext>
              </a:extLst>
            </p:cNvPr>
            <p:cNvSpPr/>
            <p:nvPr/>
          </p:nvSpPr>
          <p:spPr>
            <a:xfrm>
              <a:off x="4581673" y="8151446"/>
              <a:ext cx="12795374" cy="1693590"/>
            </a:xfrm>
            <a:prstGeom prst="rect">
              <a:avLst/>
            </a:prstGeom>
            <a:noFill/>
            <a:ln w="38100">
              <a:solidFill>
                <a:srgbClr val="F9A825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50D579C-0679-ED45-6845-CA2ECE63B15B}"/>
                </a:ext>
              </a:extLst>
            </p:cNvPr>
            <p:cNvSpPr/>
            <p:nvPr/>
          </p:nvSpPr>
          <p:spPr>
            <a:xfrm>
              <a:off x="4070983" y="8167148"/>
              <a:ext cx="348447" cy="1693589"/>
            </a:xfrm>
            <a:prstGeom prst="rect">
              <a:avLst/>
            </a:prstGeom>
            <a:solidFill>
              <a:srgbClr val="F9A82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5329DDD-31E1-4C1B-A149-CC611EE81C0A}"/>
                </a:ext>
              </a:extLst>
            </p:cNvPr>
            <p:cNvSpPr/>
            <p:nvPr/>
          </p:nvSpPr>
          <p:spPr>
            <a:xfrm>
              <a:off x="4059816" y="10209640"/>
              <a:ext cx="358838" cy="1702391"/>
            </a:xfrm>
            <a:prstGeom prst="rect">
              <a:avLst/>
            </a:prstGeom>
            <a:solidFill>
              <a:srgbClr val="2E7D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D13AC1F-009B-E38E-BAB4-1F8DF1124C62}"/>
                </a:ext>
              </a:extLst>
            </p:cNvPr>
            <p:cNvGrpSpPr/>
            <p:nvPr/>
          </p:nvGrpSpPr>
          <p:grpSpPr>
            <a:xfrm>
              <a:off x="4818129" y="8341657"/>
              <a:ext cx="12795374" cy="1218468"/>
              <a:chOff x="9375481" y="27458998"/>
              <a:chExt cx="12310100" cy="1942795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BCF8617A-867A-5D32-7FB7-92BDC252572E}"/>
                  </a:ext>
                </a:extLst>
              </p:cNvPr>
              <p:cNvSpPr/>
              <p:nvPr/>
            </p:nvSpPr>
            <p:spPr>
              <a:xfrm>
                <a:off x="9375481" y="27458998"/>
                <a:ext cx="2138418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rgbClr val="FF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AI-GENERATED</a:t>
                </a:r>
              </a:p>
              <a:p>
                <a:pPr algn="ctr"/>
                <a:endParaRPr lang="en-GB" sz="28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DD319B24-6557-FCF1-9820-7DA319D3E65A}"/>
                  </a:ext>
                </a:extLst>
              </p:cNvPr>
              <p:cNvSpPr/>
              <p:nvPr/>
            </p:nvSpPr>
            <p:spPr>
              <a:xfrm>
                <a:off x="10794518" y="27476921"/>
                <a:ext cx="2234183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bg1">
                        <a:lumMod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STIMULI #1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C36A9CD4-E285-29EA-1A4A-B558292CBAF8}"/>
                  </a:ext>
                </a:extLst>
              </p:cNvPr>
              <p:cNvSpPr/>
              <p:nvPr/>
            </p:nvSpPr>
            <p:spPr>
              <a:xfrm>
                <a:off x="12227772" y="27458998"/>
                <a:ext cx="2234183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SUBJECTIVE</a:t>
                </a:r>
                <a:b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SCALES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354287B2-98E9-4AD3-0F8A-54FD8B3979B8}"/>
                  </a:ext>
                </a:extLst>
              </p:cNvPr>
              <p:cNvSpPr/>
              <p:nvPr/>
            </p:nvSpPr>
            <p:spPr>
              <a:xfrm>
                <a:off x="13676404" y="27458998"/>
                <a:ext cx="2234183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PHOTOGRAPH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F7DE9716-0FA4-7F96-649A-AFC65835A0A7}"/>
                  </a:ext>
                </a:extLst>
              </p:cNvPr>
              <p:cNvSpPr/>
              <p:nvPr/>
            </p:nvSpPr>
            <p:spPr>
              <a:xfrm>
                <a:off x="15141761" y="27476926"/>
                <a:ext cx="2234184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STIMULI #2</a:t>
                </a:r>
                <a:endParaRPr lang="en-GB" sz="2800" b="1" dirty="0">
                  <a:solidFill>
                    <a:schemeClr val="accent6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35AA8B35-2269-366D-DE6D-8D170B5A712A}"/>
                  </a:ext>
                </a:extLst>
              </p:cNvPr>
              <p:cNvSpPr/>
              <p:nvPr/>
            </p:nvSpPr>
            <p:spPr>
              <a:xfrm>
                <a:off x="16569510" y="27494849"/>
                <a:ext cx="2234184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SUBJECTIVE</a:t>
                </a:r>
                <a:b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SCALES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A62AD8C4-B6CB-3DBD-12F7-83D5E0F2A886}"/>
                  </a:ext>
                </a:extLst>
              </p:cNvPr>
              <p:cNvSpPr/>
              <p:nvPr/>
            </p:nvSpPr>
            <p:spPr>
              <a:xfrm>
                <a:off x="17997259" y="27494849"/>
                <a:ext cx="2234184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PHOTOGRAPH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2BA09F6B-B28B-2117-512A-DFA764FBA212}"/>
                  </a:ext>
                </a:extLst>
              </p:cNvPr>
              <p:cNvSpPr/>
              <p:nvPr/>
            </p:nvSpPr>
            <p:spPr>
              <a:xfrm>
                <a:off x="19451397" y="27494841"/>
                <a:ext cx="2234184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STIMULI #3</a:t>
                </a:r>
                <a:endParaRPr lang="en-GB" sz="2800" b="1" dirty="0">
                  <a:solidFill>
                    <a:schemeClr val="accent6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9A4916D-86E9-092E-0CEA-4087EB199667}"/>
                </a:ext>
              </a:extLst>
            </p:cNvPr>
            <p:cNvSpPr/>
            <p:nvPr/>
          </p:nvSpPr>
          <p:spPr>
            <a:xfrm>
              <a:off x="4581673" y="10209639"/>
              <a:ext cx="12795374" cy="1702391"/>
            </a:xfrm>
            <a:prstGeom prst="rect">
              <a:avLst/>
            </a:prstGeom>
            <a:noFill/>
            <a:ln w="38100">
              <a:solidFill>
                <a:srgbClr val="2E7D32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D3EBA13-176C-EFE6-4BD3-F4638BD397A6}"/>
                </a:ext>
              </a:extLst>
            </p:cNvPr>
            <p:cNvGrpSpPr/>
            <p:nvPr/>
          </p:nvGrpSpPr>
          <p:grpSpPr>
            <a:xfrm>
              <a:off x="4801832" y="10438120"/>
              <a:ext cx="12795374" cy="1224098"/>
              <a:chOff x="9375483" y="27458995"/>
              <a:chExt cx="12310098" cy="194279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86A7BCF-C025-0E6D-3010-94BB6E84ED54}"/>
                  </a:ext>
                </a:extLst>
              </p:cNvPr>
              <p:cNvSpPr/>
              <p:nvPr/>
            </p:nvSpPr>
            <p:spPr>
              <a:xfrm>
                <a:off x="9375483" y="27458995"/>
                <a:ext cx="2138418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STIMULI #3</a:t>
                </a:r>
                <a:endParaRPr lang="en-GB" sz="2800" b="1" dirty="0">
                  <a:solidFill>
                    <a:srgbClr val="FF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ctr"/>
                <a:endParaRPr lang="en-GB" sz="28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8985D9C-B742-87BC-3F81-9A11FB78628D}"/>
                  </a:ext>
                </a:extLst>
              </p:cNvPr>
              <p:cNvSpPr/>
              <p:nvPr/>
            </p:nvSpPr>
            <p:spPr>
              <a:xfrm>
                <a:off x="10794520" y="27476918"/>
                <a:ext cx="2234184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REALNESS</a:t>
                </a:r>
                <a:b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SCALE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EAB5AC2-8BF4-EE9C-0BFD-2056E4B2D9B6}"/>
                  </a:ext>
                </a:extLst>
              </p:cNvPr>
              <p:cNvSpPr/>
              <p:nvPr/>
            </p:nvSpPr>
            <p:spPr>
              <a:xfrm>
                <a:off x="12227775" y="27458995"/>
                <a:ext cx="2234184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STIMULI #5</a:t>
                </a:r>
                <a:endParaRPr lang="en-GB" sz="2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18AA071-0A02-0225-6970-8769BEB0DC2A}"/>
                  </a:ext>
                </a:extLst>
              </p:cNvPr>
              <p:cNvSpPr/>
              <p:nvPr/>
            </p:nvSpPr>
            <p:spPr>
              <a:xfrm>
                <a:off x="13676406" y="27458995"/>
                <a:ext cx="2234184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REALNESS</a:t>
                </a:r>
                <a:b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SCALE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5CB01AEE-389E-6C3D-3A5B-6747E8126E54}"/>
                  </a:ext>
                </a:extLst>
              </p:cNvPr>
              <p:cNvSpPr/>
              <p:nvPr/>
            </p:nvSpPr>
            <p:spPr>
              <a:xfrm>
                <a:off x="15141763" y="27476918"/>
                <a:ext cx="2234184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STIMULI #1</a:t>
                </a:r>
                <a:endParaRPr lang="en-GB" sz="2800" b="1" dirty="0">
                  <a:solidFill>
                    <a:schemeClr val="accent6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A622D1D4-6C7E-85B2-FB7D-3990948C6F97}"/>
                  </a:ext>
                </a:extLst>
              </p:cNvPr>
              <p:cNvSpPr/>
              <p:nvPr/>
            </p:nvSpPr>
            <p:spPr>
              <a:xfrm>
                <a:off x="16569511" y="27494841"/>
                <a:ext cx="2234184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REALNESS</a:t>
                </a:r>
                <a:b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SCALE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FF3799E-2EE9-ACDA-6296-D36FCE7EC56F}"/>
                  </a:ext>
                </a:extLst>
              </p:cNvPr>
              <p:cNvSpPr/>
              <p:nvPr/>
            </p:nvSpPr>
            <p:spPr>
              <a:xfrm>
                <a:off x="17997259" y="27494841"/>
                <a:ext cx="2234184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STIMULI #8</a:t>
                </a:r>
                <a:endParaRPr lang="en-GB" sz="28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00196F89-5903-0A34-9112-C16DD3057D11}"/>
                  </a:ext>
                </a:extLst>
              </p:cNvPr>
              <p:cNvSpPr/>
              <p:nvPr/>
            </p:nvSpPr>
            <p:spPr>
              <a:xfrm>
                <a:off x="19451397" y="27494841"/>
                <a:ext cx="2234184" cy="1906944"/>
              </a:xfrm>
              <a:prstGeom prst="rect">
                <a:avLst/>
              </a:prstGeom>
              <a:solidFill>
                <a:schemeClr val="bg1"/>
              </a:solidFill>
              <a:scene3d>
                <a:camera prst="perspectiveContrastingRightFacing"/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REALNESS</a:t>
                </a:r>
                <a:b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SCALE</a:t>
                </a:r>
              </a:p>
            </p:txBody>
          </p:sp>
        </p:grpSp>
      </p:grpSp>
      <p:sp>
        <p:nvSpPr>
          <p:cNvPr id="63" name="Rectangle 62">
            <a:extLst>
              <a:ext uri="{FF2B5EF4-FFF2-40B4-BE49-F238E27FC236}">
                <a16:creationId xmlns:a16="http://schemas.microsoft.com/office/drawing/2014/main" id="{470730D2-1D5F-8A4B-4F2E-8EF8C4EB039E}"/>
              </a:ext>
            </a:extLst>
          </p:cNvPr>
          <p:cNvSpPr/>
          <p:nvPr/>
        </p:nvSpPr>
        <p:spPr>
          <a:xfrm>
            <a:off x="19071844" y="11677768"/>
            <a:ext cx="475671" cy="4100598"/>
          </a:xfrm>
          <a:prstGeom prst="rect">
            <a:avLst/>
          </a:prstGeom>
          <a:solidFill>
            <a:srgbClr val="D843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79C357E-4988-E339-C102-BB8821BC79F6}"/>
              </a:ext>
            </a:extLst>
          </p:cNvPr>
          <p:cNvCxnSpPr>
            <a:cxnSpLocks/>
            <a:stCxn id="63" idx="3"/>
          </p:cNvCxnSpPr>
          <p:nvPr/>
        </p:nvCxnSpPr>
        <p:spPr>
          <a:xfrm>
            <a:off x="19547515" y="13728067"/>
            <a:ext cx="2108134" cy="21619"/>
          </a:xfrm>
          <a:prstGeom prst="straightConnector1">
            <a:avLst/>
          </a:prstGeom>
          <a:ln w="76200">
            <a:solidFill>
              <a:srgbClr val="D8431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Connector: Elbow 98">
            <a:extLst>
              <a:ext uri="{FF2B5EF4-FFF2-40B4-BE49-F238E27FC236}">
                <a16:creationId xmlns:a16="http://schemas.microsoft.com/office/drawing/2014/main" id="{418A177A-2850-77C0-6DBC-FA3F44E13D37}"/>
              </a:ext>
            </a:extLst>
          </p:cNvPr>
          <p:cNvCxnSpPr>
            <a:cxnSpLocks/>
            <a:stCxn id="63" idx="0"/>
          </p:cNvCxnSpPr>
          <p:nvPr/>
        </p:nvCxnSpPr>
        <p:spPr>
          <a:xfrm rot="5400000" flipH="1" flipV="1">
            <a:off x="20146381" y="10168501"/>
            <a:ext cx="672566" cy="2345969"/>
          </a:xfrm>
          <a:prstGeom prst="bentConnector2">
            <a:avLst/>
          </a:prstGeom>
          <a:ln w="76200">
            <a:solidFill>
              <a:srgbClr val="D84315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2" name="Connector: Elbow 101">
            <a:extLst>
              <a:ext uri="{FF2B5EF4-FFF2-40B4-BE49-F238E27FC236}">
                <a16:creationId xmlns:a16="http://schemas.microsoft.com/office/drawing/2014/main" id="{426B2F20-9BE2-55AE-703F-04987330CA0C}"/>
              </a:ext>
            </a:extLst>
          </p:cNvPr>
          <p:cNvCxnSpPr>
            <a:cxnSpLocks/>
            <a:stCxn id="63" idx="2"/>
          </p:cNvCxnSpPr>
          <p:nvPr/>
        </p:nvCxnSpPr>
        <p:spPr>
          <a:xfrm rot="16200000" flipH="1">
            <a:off x="20192108" y="14895937"/>
            <a:ext cx="581112" cy="2345969"/>
          </a:xfrm>
          <a:prstGeom prst="bentConnector2">
            <a:avLst/>
          </a:prstGeom>
          <a:ln w="76200">
            <a:solidFill>
              <a:srgbClr val="D8431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893B2014-C626-8F1E-0F48-2C0B401EB7CE}"/>
              </a:ext>
            </a:extLst>
          </p:cNvPr>
          <p:cNvSpPr txBox="1"/>
          <p:nvPr/>
        </p:nvSpPr>
        <p:spPr>
          <a:xfrm>
            <a:off x="20149258" y="10614061"/>
            <a:ext cx="1770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STUDY 1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C7C7854A-7A1E-E435-6011-17D3F4C2C2FC}"/>
              </a:ext>
            </a:extLst>
          </p:cNvPr>
          <p:cNvSpPr txBox="1"/>
          <p:nvPr/>
        </p:nvSpPr>
        <p:spPr>
          <a:xfrm>
            <a:off x="20156998" y="13356153"/>
            <a:ext cx="1754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STUDY 2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7CAF016A-CD22-435D-A913-F2CCFADE68D1}"/>
              </a:ext>
            </a:extLst>
          </p:cNvPr>
          <p:cNvSpPr txBox="1"/>
          <p:nvPr/>
        </p:nvSpPr>
        <p:spPr>
          <a:xfrm>
            <a:off x="20236130" y="15897984"/>
            <a:ext cx="1754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STUDY 3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B42E25C-825F-33E4-5F9D-29710BF60712}"/>
              </a:ext>
            </a:extLst>
          </p:cNvPr>
          <p:cNvGrpSpPr/>
          <p:nvPr/>
        </p:nvGrpSpPr>
        <p:grpSpPr>
          <a:xfrm>
            <a:off x="21635216" y="9805547"/>
            <a:ext cx="8198990" cy="7803802"/>
            <a:chOff x="21674303" y="10081552"/>
            <a:chExt cx="8198990" cy="7803802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52ECEF44-450D-1615-6EEB-812A4C2D3F38}"/>
                </a:ext>
              </a:extLst>
            </p:cNvPr>
            <p:cNvSpPr/>
            <p:nvPr/>
          </p:nvSpPr>
          <p:spPr>
            <a:xfrm>
              <a:off x="25514289" y="10105158"/>
              <a:ext cx="4359003" cy="1755208"/>
            </a:xfrm>
            <a:prstGeom prst="rect">
              <a:avLst/>
            </a:prstGeom>
            <a:solidFill>
              <a:srgbClr val="FFF9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DATABASE</a:t>
              </a:r>
              <a:r>
                <a:rPr lang="en-GB" sz="24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: </a:t>
              </a:r>
              <a:r>
                <a:rPr lang="en-GB" sz="24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American Multiracial Face Database</a:t>
              </a:r>
              <a:r>
                <a:rPr lang="en-GB" sz="2400" baseline="300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7</a:t>
              </a:r>
              <a:endParaRPr lang="en-GB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03C7671B-7E22-4308-74C9-96AA041AB4E4}"/>
                </a:ext>
              </a:extLst>
            </p:cNvPr>
            <p:cNvGrpSpPr/>
            <p:nvPr/>
          </p:nvGrpSpPr>
          <p:grpSpPr>
            <a:xfrm>
              <a:off x="21674303" y="10081552"/>
              <a:ext cx="3743728" cy="2395462"/>
              <a:chOff x="21611191" y="11905170"/>
              <a:chExt cx="3532413" cy="2461744"/>
            </a:xfrm>
          </p:grpSpPr>
          <p:pic>
            <p:nvPicPr>
              <p:cNvPr id="104" name="Picture 103" descr="A person wearing glasses and a head scarf&#10;&#10;AI-generated content may be incorrect.">
                <a:extLst>
                  <a:ext uri="{FF2B5EF4-FFF2-40B4-BE49-F238E27FC236}">
                    <a16:creationId xmlns:a16="http://schemas.microsoft.com/office/drawing/2014/main" id="{77A74BF5-C2F2-6EEA-2964-9D72A91A70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611191" y="11905171"/>
                <a:ext cx="1767384" cy="1242375"/>
              </a:xfrm>
              <a:prstGeom prst="rect">
                <a:avLst/>
              </a:prstGeom>
            </p:spPr>
          </p:pic>
          <p:pic>
            <p:nvPicPr>
              <p:cNvPr id="111" name="Picture 110" descr="A person with a beard&#10;&#10;AI-generated content may be incorrect.">
                <a:extLst>
                  <a:ext uri="{FF2B5EF4-FFF2-40B4-BE49-F238E27FC236}">
                    <a16:creationId xmlns:a16="http://schemas.microsoft.com/office/drawing/2014/main" id="{3D6307F3-7A44-DFC1-08DA-7AD039327C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376219" y="11905170"/>
                <a:ext cx="1767385" cy="1242376"/>
              </a:xfrm>
              <a:prstGeom prst="rect">
                <a:avLst/>
              </a:prstGeom>
            </p:spPr>
          </p:pic>
          <p:pic>
            <p:nvPicPr>
              <p:cNvPr id="113" name="Picture 112" descr="A person with long hair&#10;&#10;AI-generated content may be incorrect.">
                <a:extLst>
                  <a:ext uri="{FF2B5EF4-FFF2-40B4-BE49-F238E27FC236}">
                    <a16:creationId xmlns:a16="http://schemas.microsoft.com/office/drawing/2014/main" id="{930462CA-F0D6-06A5-57F5-64355C2443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611191" y="13124539"/>
                <a:ext cx="1767384" cy="1242375"/>
              </a:xfrm>
              <a:prstGeom prst="rect">
                <a:avLst/>
              </a:prstGeom>
            </p:spPr>
          </p:pic>
          <p:pic>
            <p:nvPicPr>
              <p:cNvPr id="115" name="Picture 114" descr="A person in a black shirt&#10;&#10;AI-generated content may be incorrect.">
                <a:extLst>
                  <a:ext uri="{FF2B5EF4-FFF2-40B4-BE49-F238E27FC236}">
                    <a16:creationId xmlns:a16="http://schemas.microsoft.com/office/drawing/2014/main" id="{449EC237-A163-9150-1074-E2D00BC37A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354549" y="13109306"/>
                <a:ext cx="1789054" cy="1257608"/>
              </a:xfrm>
              <a:prstGeom prst="rect">
                <a:avLst/>
              </a:prstGeom>
            </p:spPr>
          </p:pic>
        </p:grp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EDC1A2D4-7A50-F1E2-599D-B793DF08ACBE}"/>
                </a:ext>
              </a:extLst>
            </p:cNvPr>
            <p:cNvSpPr/>
            <p:nvPr/>
          </p:nvSpPr>
          <p:spPr>
            <a:xfrm>
              <a:off x="25500808" y="12008306"/>
              <a:ext cx="4332059" cy="539659"/>
            </a:xfrm>
            <a:prstGeom prst="rect">
              <a:avLst/>
            </a:prstGeom>
            <a:solidFill>
              <a:srgbClr val="F9A82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VARIABLE: </a:t>
              </a:r>
              <a:r>
                <a:rPr lang="en-GB" sz="2400" i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Attractiveness</a:t>
              </a:r>
              <a:endParaRPr lang="en-GB" sz="24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A2A26550-9228-4BC4-48D6-B5F1422F7EE7}"/>
                </a:ext>
              </a:extLst>
            </p:cNvPr>
            <p:cNvSpPr/>
            <p:nvPr/>
          </p:nvSpPr>
          <p:spPr>
            <a:xfrm>
              <a:off x="25541232" y="12779577"/>
              <a:ext cx="4332061" cy="1755208"/>
            </a:xfrm>
            <a:prstGeom prst="rect">
              <a:avLst/>
            </a:prstGeom>
            <a:solidFill>
              <a:srgbClr val="FFF9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2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DATABASES</a:t>
              </a:r>
              <a:r>
                <a:rPr lang="en-GB" sz="22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: </a:t>
              </a:r>
              <a:r>
                <a:rPr lang="en-GB" sz="2200" i="0" dirty="0">
                  <a:solidFill>
                    <a:sysClr val="windowText" lastClr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Nencki Affective Picture System</a:t>
              </a:r>
              <a:r>
                <a:rPr lang="en-GB" sz="2200" i="0" baseline="30000" dirty="0">
                  <a:solidFill>
                    <a:sysClr val="windowText" lastClr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8 </a:t>
              </a:r>
              <a:r>
                <a:rPr lang="en-GB" sz="2200" b="1" i="1" dirty="0">
                  <a:solidFill>
                    <a:sysClr val="windowText" lastClr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AND</a:t>
              </a:r>
              <a:r>
                <a:rPr lang="en-GB" sz="2200" b="0" i="1" dirty="0">
                  <a:solidFill>
                    <a:sysClr val="windowText" lastClr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2200" b="0" dirty="0">
                  <a:solidFill>
                    <a:sysClr val="windowText" lastClr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NAPS</a:t>
              </a:r>
              <a:r>
                <a:rPr lang="en-GB" sz="2200" b="0" i="1" dirty="0">
                  <a:solidFill>
                    <a:sysClr val="windowText" lastClr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2200" i="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Erotic subset (NAPS ERO</a:t>
              </a:r>
              <a:r>
                <a:rPr lang="en-GB" sz="2200" i="0" baseline="300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9</a:t>
              </a:r>
              <a:r>
                <a:rPr lang="en-GB" sz="22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lang="en-GB" sz="220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38934F86-8D76-3305-DFB7-9AE642108A08}"/>
                </a:ext>
              </a:extLst>
            </p:cNvPr>
            <p:cNvSpPr/>
            <p:nvPr/>
          </p:nvSpPr>
          <p:spPr>
            <a:xfrm>
              <a:off x="25541231" y="14690754"/>
              <a:ext cx="4332061" cy="537110"/>
            </a:xfrm>
            <a:prstGeom prst="rect">
              <a:avLst/>
            </a:prstGeom>
            <a:solidFill>
              <a:srgbClr val="F9A82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VARIABLE: </a:t>
              </a:r>
              <a:r>
                <a:rPr lang="en-GB" sz="2400" i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Arousal</a:t>
              </a:r>
              <a:endParaRPr lang="en-GB" sz="24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FFCEF812-22F7-9A5B-BF37-29E07774EDAD}"/>
                </a:ext>
              </a:extLst>
            </p:cNvPr>
            <p:cNvGrpSpPr/>
            <p:nvPr/>
          </p:nvGrpSpPr>
          <p:grpSpPr>
            <a:xfrm>
              <a:off x="21719010" y="12774162"/>
              <a:ext cx="3615237" cy="2362295"/>
              <a:chOff x="20907711" y="12884423"/>
              <a:chExt cx="3699021" cy="2362295"/>
            </a:xfrm>
          </p:grpSpPr>
          <p:pic>
            <p:nvPicPr>
              <p:cNvPr id="141" name="Picture 140" descr="A person in a bathtub with petals&#10;&#10;AI-generated content may be incorrect.">
                <a:extLst>
                  <a:ext uri="{FF2B5EF4-FFF2-40B4-BE49-F238E27FC236}">
                    <a16:creationId xmlns:a16="http://schemas.microsoft.com/office/drawing/2014/main" id="{0B8391C0-3B25-45DC-0246-FB4C4E02D7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808364" y="12894937"/>
                <a:ext cx="1798368" cy="1250887"/>
              </a:xfrm>
              <a:prstGeom prst="rect">
                <a:avLst/>
              </a:prstGeom>
            </p:spPr>
          </p:pic>
          <p:pic>
            <p:nvPicPr>
              <p:cNvPr id="144" name="Picture 143" descr="A group of men playing football&#10;&#10;AI-generated content may be incorrect.">
                <a:extLst>
                  <a:ext uri="{FF2B5EF4-FFF2-40B4-BE49-F238E27FC236}">
                    <a16:creationId xmlns:a16="http://schemas.microsoft.com/office/drawing/2014/main" id="{3DB169E2-5E23-B30B-66C8-7E4D39A192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692203" y="14112139"/>
                <a:ext cx="1914529" cy="1134579"/>
              </a:xfrm>
              <a:prstGeom prst="rect">
                <a:avLst/>
              </a:prstGeom>
            </p:spPr>
          </p:pic>
          <p:pic>
            <p:nvPicPr>
              <p:cNvPr id="154" name="Picture 153" descr="A group of people playing drums&#10;&#10;AI-generated content may be incorrect.">
                <a:extLst>
                  <a:ext uri="{FF2B5EF4-FFF2-40B4-BE49-F238E27FC236}">
                    <a16:creationId xmlns:a16="http://schemas.microsoft.com/office/drawing/2014/main" id="{D6667591-314D-8372-1474-39841A85D8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918744" y="12884423"/>
                <a:ext cx="1889619" cy="1350227"/>
              </a:xfrm>
              <a:prstGeom prst="rect">
                <a:avLst/>
              </a:prstGeom>
            </p:spPr>
          </p:pic>
          <p:pic>
            <p:nvPicPr>
              <p:cNvPr id="137" name="Picture 136" descr="A person taking a picture of himself&#10;&#10;AI-generated content may be incorrect.">
                <a:extLst>
                  <a:ext uri="{FF2B5EF4-FFF2-40B4-BE49-F238E27FC236}">
                    <a16:creationId xmlns:a16="http://schemas.microsoft.com/office/drawing/2014/main" id="{311E5C31-1B4F-DE44-E840-08B904FB4D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907711" y="14100357"/>
                <a:ext cx="1889619" cy="1146361"/>
              </a:xfrm>
              <a:prstGeom prst="rect">
                <a:avLst/>
              </a:prstGeom>
            </p:spPr>
          </p:pic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461DC68-B059-2880-6A9F-6D25D1A3D6CB}"/>
                </a:ext>
              </a:extLst>
            </p:cNvPr>
            <p:cNvGrpSpPr/>
            <p:nvPr/>
          </p:nvGrpSpPr>
          <p:grpSpPr>
            <a:xfrm>
              <a:off x="21719010" y="15458972"/>
              <a:ext cx="3615237" cy="2410717"/>
              <a:chOff x="20970287" y="15669847"/>
              <a:chExt cx="3619875" cy="2410717"/>
            </a:xfrm>
          </p:grpSpPr>
          <p:pic>
            <p:nvPicPr>
              <p:cNvPr id="158" name="Picture 157" descr="Close-up of a person's lips&#10;&#10;AI-generated content may be incorrect.">
                <a:extLst>
                  <a:ext uri="{FF2B5EF4-FFF2-40B4-BE49-F238E27FC236}">
                    <a16:creationId xmlns:a16="http://schemas.microsoft.com/office/drawing/2014/main" id="{C45482E6-5A6B-087B-570A-38881E72BE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970287" y="16860609"/>
                <a:ext cx="1829056" cy="1219955"/>
              </a:xfrm>
              <a:prstGeom prst="rect">
                <a:avLst/>
              </a:prstGeom>
            </p:spPr>
          </p:pic>
          <p:pic>
            <p:nvPicPr>
              <p:cNvPr id="160" name="Picture 159" descr="A couple of men sleeping in bed&#10;&#10;AI-generated content may be incorrect.">
                <a:extLst>
                  <a:ext uri="{FF2B5EF4-FFF2-40B4-BE49-F238E27FC236}">
                    <a16:creationId xmlns:a16="http://schemas.microsoft.com/office/drawing/2014/main" id="{7CA9418F-3B64-4C52-1791-F255E3A588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 flipV="1">
                <a:off x="22775936" y="15669847"/>
                <a:ext cx="1814226" cy="1217523"/>
              </a:xfrm>
              <a:prstGeom prst="rect">
                <a:avLst/>
              </a:prstGeom>
            </p:spPr>
          </p:pic>
          <p:pic>
            <p:nvPicPr>
              <p:cNvPr id="156" name="Picture 155" descr="A person lying on a couch&#10;&#10;AI-generated content may be incorrect.">
                <a:extLst>
                  <a:ext uri="{FF2B5EF4-FFF2-40B4-BE49-F238E27FC236}">
                    <a16:creationId xmlns:a16="http://schemas.microsoft.com/office/drawing/2014/main" id="{AB7D3C31-32BD-1244-8ED8-2CE02E9ED6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970582" y="15669848"/>
                <a:ext cx="1805651" cy="1187245"/>
              </a:xfrm>
              <a:prstGeom prst="rect">
                <a:avLst/>
              </a:prstGeom>
            </p:spPr>
          </p:pic>
          <p:pic>
            <p:nvPicPr>
              <p:cNvPr id="422" name="Picture 421" descr="A close-up of two men kissing&#10;&#10;AI-generated content may be incorrect.">
                <a:extLst>
                  <a:ext uri="{FF2B5EF4-FFF2-40B4-BE49-F238E27FC236}">
                    <a16:creationId xmlns:a16="http://schemas.microsoft.com/office/drawing/2014/main" id="{4A9AD14E-DCB0-9E50-7C8E-53B9EBF38B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756866" y="16871413"/>
                <a:ext cx="1829055" cy="1204344"/>
              </a:xfrm>
              <a:prstGeom prst="rect">
                <a:avLst/>
              </a:prstGeom>
            </p:spPr>
          </p:pic>
        </p:grpSp>
        <p:sp>
          <p:nvSpPr>
            <p:cNvPr id="423" name="Rectangle 422">
              <a:extLst>
                <a:ext uri="{FF2B5EF4-FFF2-40B4-BE49-F238E27FC236}">
                  <a16:creationId xmlns:a16="http://schemas.microsoft.com/office/drawing/2014/main" id="{92EE873E-6343-D27B-33D4-94B6080DCBE3}"/>
                </a:ext>
              </a:extLst>
            </p:cNvPr>
            <p:cNvSpPr/>
            <p:nvPr/>
          </p:nvSpPr>
          <p:spPr>
            <a:xfrm>
              <a:off x="25527756" y="15458972"/>
              <a:ext cx="4318587" cy="1712669"/>
            </a:xfrm>
            <a:prstGeom prst="rect">
              <a:avLst/>
            </a:prstGeom>
            <a:solidFill>
              <a:srgbClr val="FFF9C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DATABASE</a:t>
              </a:r>
              <a:r>
                <a:rPr lang="en-GB" sz="24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: </a:t>
              </a:r>
              <a:r>
                <a:rPr lang="en-GB" sz="2400" b="0" dirty="0">
                  <a:solidFill>
                    <a:sysClr val="windowText" lastClr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NAPS</a:t>
              </a:r>
              <a:r>
                <a:rPr lang="en-GB" sz="2400" b="0" i="1" dirty="0">
                  <a:solidFill>
                    <a:sysClr val="windowText" lastClr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2400" i="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Erotic subset (NAPS ERO</a:t>
              </a:r>
              <a:r>
                <a:rPr lang="en-GB" sz="2400" i="0" baseline="300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9</a:t>
              </a:r>
              <a:r>
                <a:rPr lang="en-GB" sz="24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lang="en-GB" sz="240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24" name="Rectangle 423">
              <a:extLst>
                <a:ext uri="{FF2B5EF4-FFF2-40B4-BE49-F238E27FC236}">
                  <a16:creationId xmlns:a16="http://schemas.microsoft.com/office/drawing/2014/main" id="{6DBB3270-2F6B-F9FE-E967-4FD7080F460C}"/>
                </a:ext>
              </a:extLst>
            </p:cNvPr>
            <p:cNvSpPr/>
            <p:nvPr/>
          </p:nvSpPr>
          <p:spPr>
            <a:xfrm>
              <a:off x="25514283" y="17332655"/>
              <a:ext cx="4359009" cy="552699"/>
            </a:xfrm>
            <a:prstGeom prst="rect">
              <a:avLst/>
            </a:prstGeom>
            <a:solidFill>
              <a:srgbClr val="F9A82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VARIABLE: </a:t>
              </a:r>
              <a:r>
                <a:rPr lang="en-GB" sz="2400" i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Arousal</a:t>
              </a:r>
              <a:endParaRPr lang="en-GB" sz="24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E75CA134-4099-33F1-2B72-72920081D3FE}"/>
              </a:ext>
            </a:extLst>
          </p:cNvPr>
          <p:cNvGrpSpPr/>
          <p:nvPr/>
        </p:nvGrpSpPr>
        <p:grpSpPr>
          <a:xfrm>
            <a:off x="387084" y="5114035"/>
            <a:ext cx="29459264" cy="4528408"/>
            <a:chOff x="393227" y="4824867"/>
            <a:chExt cx="29459264" cy="4528408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BF5F5A8-1CA7-AC57-AFBF-08B9E67920A4}"/>
                </a:ext>
              </a:extLst>
            </p:cNvPr>
            <p:cNvSpPr/>
            <p:nvPr/>
          </p:nvSpPr>
          <p:spPr>
            <a:xfrm>
              <a:off x="917229" y="4871056"/>
              <a:ext cx="28935262" cy="4442125"/>
            </a:xfrm>
            <a:prstGeom prst="rect">
              <a:avLst/>
            </a:prstGeom>
            <a:noFill/>
            <a:ln w="28575">
              <a:solidFill>
                <a:srgbClr val="135390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32" name="Rectangle 531">
              <a:extLst>
                <a:ext uri="{FF2B5EF4-FFF2-40B4-BE49-F238E27FC236}">
                  <a16:creationId xmlns:a16="http://schemas.microsoft.com/office/drawing/2014/main" id="{417E1055-255E-0CB4-CAD0-5BAF8C92C9BB}"/>
                </a:ext>
              </a:extLst>
            </p:cNvPr>
            <p:cNvSpPr/>
            <p:nvPr/>
          </p:nvSpPr>
          <p:spPr>
            <a:xfrm>
              <a:off x="393227" y="4824867"/>
              <a:ext cx="473480" cy="4528408"/>
            </a:xfrm>
            <a:prstGeom prst="rect">
              <a:avLst/>
            </a:prstGeom>
            <a:solidFill>
              <a:srgbClr val="1353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GB" sz="3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35" name="TextBox 534">
              <a:extLst>
                <a:ext uri="{FF2B5EF4-FFF2-40B4-BE49-F238E27FC236}">
                  <a16:creationId xmlns:a16="http://schemas.microsoft.com/office/drawing/2014/main" id="{FC71509F-AB40-28B6-B230-4249AA2ADA32}"/>
                </a:ext>
              </a:extLst>
            </p:cNvPr>
            <p:cNvSpPr txBox="1"/>
            <p:nvPr/>
          </p:nvSpPr>
          <p:spPr>
            <a:xfrm>
              <a:off x="13689675" y="5195779"/>
              <a:ext cx="16070957" cy="38472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rtl="0">
                <a:spcBef>
                  <a:spcPts val="1200"/>
                </a:spcBef>
                <a:spcAft>
                  <a:spcPts val="1200"/>
                </a:spcAft>
                <a:buFont typeface="Wingdings" panose="05000000000000000000" pitchFamily="2" charset="2"/>
                <a:buChar char="Ø"/>
              </a:pP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Emotions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shape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how we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interpret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and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respond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to our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environment</a:t>
              </a:r>
              <a:r>
                <a:rPr lang="en-GB" sz="3200" baseline="300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3 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and play a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key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in how we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process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ambiguous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or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fictional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content.</a:t>
              </a:r>
              <a:r>
                <a:rPr lang="en-GB" sz="32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Studies show that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framing stimuli as fictional reduces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emotional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impact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:</a:t>
              </a:r>
              <a:endParaRPr lang="en-GB" sz="32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lvl="2" fontAlgn="base">
                <a:spcBef>
                  <a:spcPts val="1200"/>
                </a:spcBef>
              </a:pP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↓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Valence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&amp;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intensity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neutral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/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negative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videos</a:t>
              </a:r>
              <a:r>
                <a:rPr lang="en-GB" sz="3200" baseline="300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4</a:t>
              </a:r>
              <a:endParaRPr lang="en-GB" sz="3200" b="0" i="0" u="none" strike="noStrik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lvl="2" fontAlgn="base">
                <a:spcAft>
                  <a:spcPts val="1200"/>
                </a:spcAft>
              </a:pP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↓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Intensity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negative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pictures</a:t>
              </a:r>
              <a:r>
                <a:rPr lang="en-GB" sz="3200" b="0" i="0" u="none" strike="noStrike" baseline="30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5</a:t>
              </a:r>
              <a:b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↓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Physiological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arousal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subjective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arousal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intensity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&amp;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valence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negative and neutral 	images</a:t>
              </a:r>
              <a:r>
                <a:rPr lang="en-GB" sz="3200" b="0" i="0" u="none" strike="noStrike" baseline="30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6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</p:txBody>
        </p:sp>
        <p:sp>
          <p:nvSpPr>
            <p:cNvPr id="533" name="TextBox 532">
              <a:extLst>
                <a:ext uri="{FF2B5EF4-FFF2-40B4-BE49-F238E27FC236}">
                  <a16:creationId xmlns:a16="http://schemas.microsoft.com/office/drawing/2014/main" id="{D1B1035B-17C6-B394-BE34-81A1AEAFED90}"/>
                </a:ext>
              </a:extLst>
            </p:cNvPr>
            <p:cNvSpPr txBox="1"/>
            <p:nvPr/>
          </p:nvSpPr>
          <p:spPr>
            <a:xfrm>
              <a:off x="1107171" y="5079703"/>
              <a:ext cx="11752736" cy="3354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rtl="0">
                <a:spcBef>
                  <a:spcPts val="1200"/>
                </a:spcBef>
                <a:spcAft>
                  <a:spcPts val="1200"/>
                </a:spcAft>
                <a:buFont typeface="Wingdings" panose="05000000000000000000" pitchFamily="2" charset="2"/>
                <a:buChar char="Ø"/>
              </a:pP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Advances in AI and immersive tech 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(e.g., VR) are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blurring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the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line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between real and fake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, making it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harder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people to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distinguish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real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from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fictional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- often with serious consequences, such as misinformation</a:t>
              </a:r>
              <a:r>
                <a:rPr lang="en-GB" sz="3200" b="0" i="0" u="none" strike="noStrike" baseline="30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1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. </a:t>
              </a:r>
            </a:p>
            <a:p>
              <a:pPr marL="285750" indent="-285750" rtl="0">
                <a:spcBef>
                  <a:spcPts val="1200"/>
                </a:spcBef>
                <a:spcAft>
                  <a:spcPts val="1200"/>
                </a:spcAft>
                <a:buFont typeface="Wingdings" panose="05000000000000000000" pitchFamily="2" charset="2"/>
                <a:buChar char="Ø"/>
              </a:pP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instance,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deepfake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technologies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can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generate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realistic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fake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videos</a:t>
              </a:r>
              <a:r>
                <a:rPr lang="en-GB" sz="3200" b="0" i="0" u="none" strike="noStrike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of politicians, spreading false narratives</a:t>
              </a:r>
              <a:r>
                <a:rPr lang="en-GB" sz="3200" b="0" i="0" u="none" strike="noStrike" baseline="300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2</a:t>
              </a:r>
              <a:endParaRPr lang="en-GB" sz="32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1DEFAB88-6560-63D8-61C3-7C804C461F4E}"/>
              </a:ext>
            </a:extLst>
          </p:cNvPr>
          <p:cNvSpPr/>
          <p:nvPr/>
        </p:nvSpPr>
        <p:spPr>
          <a:xfrm>
            <a:off x="268638" y="36972110"/>
            <a:ext cx="420549" cy="5589903"/>
          </a:xfrm>
          <a:prstGeom prst="rect">
            <a:avLst/>
          </a:prstGeom>
          <a:solidFill>
            <a:srgbClr val="13539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GB" sz="20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BE92405-6265-5EEE-77EF-D11AC9D6DF20}"/>
              </a:ext>
            </a:extLst>
          </p:cNvPr>
          <p:cNvSpPr/>
          <p:nvPr/>
        </p:nvSpPr>
        <p:spPr>
          <a:xfrm>
            <a:off x="17770021" y="36997648"/>
            <a:ext cx="10814504" cy="5589903"/>
          </a:xfrm>
          <a:prstGeom prst="rect">
            <a:avLst/>
          </a:prstGeom>
          <a:solidFill>
            <a:schemeClr val="bg1"/>
          </a:solidFill>
          <a:ln w="28575">
            <a:solidFill>
              <a:srgbClr val="13539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0" name="TextBox 449">
            <a:extLst>
              <a:ext uri="{FF2B5EF4-FFF2-40B4-BE49-F238E27FC236}">
                <a16:creationId xmlns:a16="http://schemas.microsoft.com/office/drawing/2014/main" id="{3582994A-C180-0824-9525-CF63320A6769}"/>
              </a:ext>
            </a:extLst>
          </p:cNvPr>
          <p:cNvSpPr txBox="1"/>
          <p:nvPr/>
        </p:nvSpPr>
        <p:spPr>
          <a:xfrm>
            <a:off x="17819132" y="37161109"/>
            <a:ext cx="1083546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Miller, E. J., Foo, Y. Z., Mewton, P., &amp; Dawel, A. (2023). How do people respond to computer-generated versus human faces? A systematic 	review and 	meta-analyses. Computers in Human Behavior Reports. </a:t>
            </a:r>
          </a:p>
          <a:p>
            <a:r>
              <a:rPr lang="en-GB" sz="1600" b="1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Meskys, E., Kalpokiene, J., Jurcys, P., &amp; Liaudanskas, A. (2020). Regulating deep fakes: legal and ethical considerations. Journal of 	Intellectual Property Law &amp; Practice, 15(1), 24-31.</a:t>
            </a:r>
          </a:p>
          <a:p>
            <a:r>
              <a:rPr lang="en-GB" sz="1600" b="1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Mocaiber, I., Pereira, M. G., Erthal, F. S., Machado-Pinheiro, W., David, I. A., Cagy, M., ... &amp; de Oliveira, L. (2010). Fact or fiction? An event-	related potential study of implicit emotion regulation. Neuroscience Letters, 476(2), 84-88.</a:t>
            </a:r>
          </a:p>
          <a:p>
            <a:r>
              <a:rPr lang="en-GB" sz="1600" b="1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Sperduti, M., Arcangeli, M., Makowski, D., Wantzen, P., Zalla, T., Lemaire, S., ... &amp; Piolino, P. (2016). The paradox of fiction: Emotional 	response toward fiction and the modulatory role of 	self-relevance. Acta psychologica, 165, 53-59. </a:t>
            </a:r>
          </a:p>
          <a:p>
            <a:r>
              <a:rPr lang="en-GB" sz="16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Sperduti, M., Makowski, D., Arcangeli, M., Wantzen, P., Zalla, T., Lemaire, S., ... &amp; Piolino, P. (2017). The distinctive role of executive 	functions in implicit emotion regulation.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Acta psychologica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173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13-20. </a:t>
            </a:r>
            <a:b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6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Makowski, D., Sperduti, M., Pelletier, J., Blondé, P., La Corte, V., Arcangeli, M., ... &amp; Piolino, P. (2019). Phenomenal, bodily and brain 	correlates of fictional reappraisal as an implicit emotion regulation strategy.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Cognitive, Affective, &amp; Behavioral Neuroscience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19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	877-897.</a:t>
            </a:r>
          </a:p>
          <a:p>
            <a:r>
              <a:rPr lang="en-GB" sz="16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Chen, J. M., Norman, J. B., &amp; Nam, Y. (2021). Broadening the stimulus set: Introducing the American multiracial faces database.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Behavior 	Research Methods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53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371-389.</a:t>
            </a:r>
          </a:p>
          <a:p>
            <a:r>
              <a:rPr lang="en-GB" sz="16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Wierzba, M., Riegel, M., Pucz, A., Leśniewska, Z., Dragan, W. Ł., Gola, M., ... &amp; Marchewka, A. (2015). Erotic subset for the Nencki 	Affective Picture System (NAPS ERO): cross-sexual comparison study.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Frontiers in psychology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1336.</a:t>
            </a:r>
            <a:b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6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Marchewka, A., Żurawski, Ł., Jednoróg, K., &amp; Grabowska, A. (2014). The Nencki Affective Picture System (NAPS): Introduction to a novel, 	standardized, wide-range, high-quality, realistic  picture database.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Behavior research methods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46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596-610.</a:t>
            </a:r>
            <a:endParaRPr lang="en-GB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6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Olaru, G., &amp; Jankowsky, K. (2022). The HEX-ACO-18: Developing an age-invariant HEXACO short scale using ant colony 	optimization.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Journal of Personality Assessment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6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104</a:t>
            </a:r>
            <a:r>
              <a:rPr lang="en-GB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(4), 435-446.</a:t>
            </a:r>
            <a:endParaRPr lang="en-GB" sz="1600" b="0" i="0" dirty="0">
              <a:solidFill>
                <a:srgbClr val="22222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2" name="TextBox 451">
            <a:extLst>
              <a:ext uri="{FF2B5EF4-FFF2-40B4-BE49-F238E27FC236}">
                <a16:creationId xmlns:a16="http://schemas.microsoft.com/office/drawing/2014/main" id="{5BB28B85-942A-1329-87F3-BA5D24D9BE2D}"/>
              </a:ext>
            </a:extLst>
          </p:cNvPr>
          <p:cNvSpPr txBox="1"/>
          <p:nvPr/>
        </p:nvSpPr>
        <p:spPr>
          <a:xfrm>
            <a:off x="538512" y="3010719"/>
            <a:ext cx="21087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rgbClr val="FBC0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SCAN ME FOR MORE DETAILS!!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59C106-013D-C69E-AA73-BB8C29661028}"/>
              </a:ext>
            </a:extLst>
          </p:cNvPr>
          <p:cNvSpPr txBox="1"/>
          <p:nvPr/>
        </p:nvSpPr>
        <p:spPr>
          <a:xfrm rot="16200000">
            <a:off x="-2291181" y="39472796"/>
            <a:ext cx="5535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DISCUSSION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2E4B2F-1CA7-543A-DD24-6FE5C92732B7}"/>
              </a:ext>
            </a:extLst>
          </p:cNvPr>
          <p:cNvSpPr txBox="1"/>
          <p:nvPr/>
        </p:nvSpPr>
        <p:spPr>
          <a:xfrm rot="16200000">
            <a:off x="-1649159" y="7085852"/>
            <a:ext cx="4528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lang="en-GB" sz="2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7B3246-3B2A-5496-EC97-5A7F57D7DDBC}"/>
              </a:ext>
            </a:extLst>
          </p:cNvPr>
          <p:cNvSpPr txBox="1"/>
          <p:nvPr/>
        </p:nvSpPr>
        <p:spPr>
          <a:xfrm rot="16200000">
            <a:off x="-722873" y="11986017"/>
            <a:ext cx="269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PHASE 1</a:t>
            </a:r>
            <a:endParaRPr lang="en-GB" sz="2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E9ED24-843C-5BAE-384B-C5E98C20B045}"/>
              </a:ext>
            </a:extLst>
          </p:cNvPr>
          <p:cNvSpPr txBox="1"/>
          <p:nvPr/>
        </p:nvSpPr>
        <p:spPr>
          <a:xfrm rot="16200000">
            <a:off x="-720308" y="15241285"/>
            <a:ext cx="27073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PHASE 2</a:t>
            </a:r>
            <a:endParaRPr lang="en-GB" sz="2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1" name="TextBox 450">
            <a:extLst>
              <a:ext uri="{FF2B5EF4-FFF2-40B4-BE49-F238E27FC236}">
                <a16:creationId xmlns:a16="http://schemas.microsoft.com/office/drawing/2014/main" id="{3439C5E6-61FD-5409-4CD9-9DE85845BC1C}"/>
              </a:ext>
            </a:extLst>
          </p:cNvPr>
          <p:cNvSpPr txBox="1"/>
          <p:nvPr/>
        </p:nvSpPr>
        <p:spPr>
          <a:xfrm rot="16200000">
            <a:off x="17220264" y="13435680"/>
            <a:ext cx="4100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</a:rPr>
              <a:t>STIMULUS</a:t>
            </a:r>
          </a:p>
        </p:txBody>
      </p:sp>
      <p:sp>
        <p:nvSpPr>
          <p:cNvPr id="463" name="Rectangle 1">
            <a:extLst>
              <a:ext uri="{FF2B5EF4-FFF2-40B4-BE49-F238E27FC236}">
                <a16:creationId xmlns:a16="http://schemas.microsoft.com/office/drawing/2014/main" id="{8E8FA1C8-D10E-6212-4FD9-FFC751D708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298" y="36918250"/>
            <a:ext cx="16940873" cy="569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b="1" dirty="0">
                <a:latin typeface="Arial" panose="020B0604020202020204" pitchFamily="34" charset="0"/>
              </a:rPr>
              <a:t>P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erceived artificiality reduces emotional responses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but only in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specific gender and relevance contexts</a:t>
            </a:r>
            <a:r>
              <a:rPr lang="en-US" altLang="en-US" sz="2800" dirty="0">
                <a:latin typeface="Arial" panose="020B0604020202020204" pitchFamily="34" charset="0"/>
              </a:rPr>
              <a:t> -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women for irrelevant images (e.g., same-gender faces), and men for relevant erotic images.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Beliefs about AI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played a key role: men who believed AI images were less arousing rated them lower, while others rated them higher when they believed AI images were more attractive - Among women, the effect was stronger for those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 in Honesty-Humility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suggesting that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individual moral traits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influence reactions to artificial or fictional stimuli.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These findings support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Affective Reality Theory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(Makowski, 2023), showing that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emotions and beliefs shape how real or impactful something feels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even when participants know it is artificial.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a broader context, this has implications for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AI-generated media and misinformation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where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emotional and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behavioural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reactions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may depend more on beliefs than on objective realism.</a:t>
            </a:r>
          </a:p>
        </p:txBody>
      </p:sp>
      <p:grpSp>
        <p:nvGrpSpPr>
          <p:cNvPr id="466" name="Group 465">
            <a:extLst>
              <a:ext uri="{FF2B5EF4-FFF2-40B4-BE49-F238E27FC236}">
                <a16:creationId xmlns:a16="http://schemas.microsoft.com/office/drawing/2014/main" id="{39F3B98D-6754-5D69-A51E-6807B3A4FC57}"/>
              </a:ext>
            </a:extLst>
          </p:cNvPr>
          <p:cNvGrpSpPr/>
          <p:nvPr/>
        </p:nvGrpSpPr>
        <p:grpSpPr>
          <a:xfrm>
            <a:off x="263526" y="19926858"/>
            <a:ext cx="29598776" cy="16806870"/>
            <a:chOff x="263526" y="19926858"/>
            <a:chExt cx="29490964" cy="16806870"/>
          </a:xfrm>
        </p:grpSpPr>
        <p:grpSp>
          <p:nvGrpSpPr>
            <p:cNvPr id="459" name="Group 458">
              <a:extLst>
                <a:ext uri="{FF2B5EF4-FFF2-40B4-BE49-F238E27FC236}">
                  <a16:creationId xmlns:a16="http://schemas.microsoft.com/office/drawing/2014/main" id="{E99F2DB6-31EB-8338-3BE6-62863878D84F}"/>
                </a:ext>
              </a:extLst>
            </p:cNvPr>
            <p:cNvGrpSpPr/>
            <p:nvPr/>
          </p:nvGrpSpPr>
          <p:grpSpPr>
            <a:xfrm>
              <a:off x="263526" y="19926858"/>
              <a:ext cx="29490964" cy="16806870"/>
              <a:chOff x="392125" y="20384780"/>
              <a:chExt cx="29490964" cy="16806870"/>
            </a:xfrm>
          </p:grpSpPr>
          <p:sp>
            <p:nvSpPr>
              <p:cNvPr id="501" name="Rectangle 500">
                <a:extLst>
                  <a:ext uri="{FF2B5EF4-FFF2-40B4-BE49-F238E27FC236}">
                    <a16:creationId xmlns:a16="http://schemas.microsoft.com/office/drawing/2014/main" id="{972434D3-E4DD-94BF-9049-7E0A230CFF5B}"/>
                  </a:ext>
                </a:extLst>
              </p:cNvPr>
              <p:cNvSpPr/>
              <p:nvPr/>
            </p:nvSpPr>
            <p:spPr>
              <a:xfrm>
                <a:off x="392125" y="20407856"/>
                <a:ext cx="425661" cy="16751142"/>
              </a:xfrm>
              <a:prstGeom prst="rect">
                <a:avLst/>
              </a:prstGeom>
              <a:solidFill>
                <a:srgbClr val="C6282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150000"/>
                  </a:lnSpc>
                </a:pPr>
                <a:endParaRPr lang="en-GB" sz="32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8F97AEC0-8732-6886-F5C2-530B2E440AD8}"/>
                  </a:ext>
                </a:extLst>
              </p:cNvPr>
              <p:cNvGrpSpPr/>
              <p:nvPr/>
            </p:nvGrpSpPr>
            <p:grpSpPr>
              <a:xfrm>
                <a:off x="817787" y="20384780"/>
                <a:ext cx="29065302" cy="16770483"/>
                <a:chOff x="886888" y="21536662"/>
                <a:chExt cx="29136518" cy="16770483"/>
              </a:xfrm>
            </p:grpSpPr>
            <p:sp>
              <p:nvSpPr>
                <p:cNvPr id="500" name="Rectangle 499">
                  <a:extLst>
                    <a:ext uri="{FF2B5EF4-FFF2-40B4-BE49-F238E27FC236}">
                      <a16:creationId xmlns:a16="http://schemas.microsoft.com/office/drawing/2014/main" id="{68F6E351-FBA8-BC2D-7073-C085A147477A}"/>
                    </a:ext>
                  </a:extLst>
                </p:cNvPr>
                <p:cNvSpPr/>
                <p:nvPr/>
              </p:nvSpPr>
              <p:spPr>
                <a:xfrm>
                  <a:off x="980794" y="32260305"/>
                  <a:ext cx="9295993" cy="6046840"/>
                </a:xfrm>
                <a:prstGeom prst="rect">
                  <a:avLst/>
                </a:prstGeom>
                <a:noFill/>
                <a:ln w="28575">
                  <a:solidFill>
                    <a:srgbClr val="C62828"/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 algn="ctr">
                    <a:buFont typeface="Wingdings" panose="05000000000000000000" pitchFamily="2" charset="2"/>
                    <a:buChar char="Ø"/>
                  </a:pPr>
                  <a:endParaRPr lang="en-GB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2" name="Rectangle 501">
                  <a:extLst>
                    <a:ext uri="{FF2B5EF4-FFF2-40B4-BE49-F238E27FC236}">
                      <a16:creationId xmlns:a16="http://schemas.microsoft.com/office/drawing/2014/main" id="{8776D65A-12FC-A834-E560-FA80CBEC5E39}"/>
                    </a:ext>
                  </a:extLst>
                </p:cNvPr>
                <p:cNvSpPr/>
                <p:nvPr/>
              </p:nvSpPr>
              <p:spPr>
                <a:xfrm>
                  <a:off x="10753685" y="32260305"/>
                  <a:ext cx="9343469" cy="6046840"/>
                </a:xfrm>
                <a:prstGeom prst="rect">
                  <a:avLst/>
                </a:prstGeom>
                <a:noFill/>
                <a:ln w="28575">
                  <a:solidFill>
                    <a:srgbClr val="C62828"/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3" name="Rectangle 502">
                  <a:extLst>
                    <a:ext uri="{FF2B5EF4-FFF2-40B4-BE49-F238E27FC236}">
                      <a16:creationId xmlns:a16="http://schemas.microsoft.com/office/drawing/2014/main" id="{D105B5E3-0B4E-F9E2-DD7D-AFD5DD9ECE23}"/>
                    </a:ext>
                  </a:extLst>
                </p:cNvPr>
                <p:cNvSpPr/>
                <p:nvPr/>
              </p:nvSpPr>
              <p:spPr>
                <a:xfrm>
                  <a:off x="20551024" y="32260305"/>
                  <a:ext cx="9343468" cy="6046840"/>
                </a:xfrm>
                <a:prstGeom prst="rect">
                  <a:avLst/>
                </a:prstGeom>
                <a:noFill/>
                <a:ln w="28575">
                  <a:solidFill>
                    <a:srgbClr val="C62828"/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56" name="Group 455">
                  <a:extLst>
                    <a:ext uri="{FF2B5EF4-FFF2-40B4-BE49-F238E27FC236}">
                      <a16:creationId xmlns:a16="http://schemas.microsoft.com/office/drawing/2014/main" id="{1E326EE8-AC71-5ED0-8612-7B6AD17357B2}"/>
                    </a:ext>
                  </a:extLst>
                </p:cNvPr>
                <p:cNvGrpSpPr/>
                <p:nvPr/>
              </p:nvGrpSpPr>
              <p:grpSpPr>
                <a:xfrm>
                  <a:off x="933319" y="21536662"/>
                  <a:ext cx="29090087" cy="500340"/>
                  <a:chOff x="687645" y="17580014"/>
                  <a:chExt cx="29229179" cy="593684"/>
                </a:xfrm>
              </p:grpSpPr>
              <p:sp>
                <p:nvSpPr>
                  <p:cNvPr id="446" name="Rectangle 445">
                    <a:extLst>
                      <a:ext uri="{FF2B5EF4-FFF2-40B4-BE49-F238E27FC236}">
                        <a16:creationId xmlns:a16="http://schemas.microsoft.com/office/drawing/2014/main" id="{C8ADD991-2882-AFCA-9DEB-E41FF8C96D4F}"/>
                      </a:ext>
                    </a:extLst>
                  </p:cNvPr>
                  <p:cNvSpPr/>
                  <p:nvPr/>
                </p:nvSpPr>
                <p:spPr>
                  <a:xfrm>
                    <a:off x="687645" y="17602967"/>
                    <a:ext cx="9388143" cy="570731"/>
                  </a:xfrm>
                  <a:prstGeom prst="rect">
                    <a:avLst/>
                  </a:prstGeom>
                  <a:solidFill>
                    <a:srgbClr val="C628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4400" b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a:t>STUDY 1 - FACES</a:t>
                    </a:r>
                  </a:p>
                </p:txBody>
              </p:sp>
              <p:sp>
                <p:nvSpPr>
                  <p:cNvPr id="447" name="Rectangle 446">
                    <a:extLst>
                      <a:ext uri="{FF2B5EF4-FFF2-40B4-BE49-F238E27FC236}">
                        <a16:creationId xmlns:a16="http://schemas.microsoft.com/office/drawing/2014/main" id="{47B4E46B-859A-D8A7-6A6B-D08A22D92DFF}"/>
                      </a:ext>
                    </a:extLst>
                  </p:cNvPr>
                  <p:cNvSpPr/>
                  <p:nvPr/>
                </p:nvSpPr>
                <p:spPr>
                  <a:xfrm>
                    <a:off x="10554968" y="17602961"/>
                    <a:ext cx="9388143" cy="538994"/>
                  </a:xfrm>
                  <a:prstGeom prst="rect">
                    <a:avLst/>
                  </a:prstGeom>
                  <a:solidFill>
                    <a:srgbClr val="C628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4400" b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a:t>STUDY 2</a:t>
                    </a:r>
                    <a:r>
                      <a:rPr lang="en-GB" sz="4400" b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Wingdings" panose="05000000000000000000" pitchFamily="2" charset="2"/>
                      </a:rPr>
                      <a:t> -</a:t>
                    </a:r>
                    <a:r>
                      <a:rPr lang="en-GB" sz="4400" b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a:t> EROTIC + NON-EROTIC</a:t>
                    </a:r>
                  </a:p>
                </p:txBody>
              </p:sp>
              <p:sp>
                <p:nvSpPr>
                  <p:cNvPr id="448" name="Rectangle 447">
                    <a:extLst>
                      <a:ext uri="{FF2B5EF4-FFF2-40B4-BE49-F238E27FC236}">
                        <a16:creationId xmlns:a16="http://schemas.microsoft.com/office/drawing/2014/main" id="{5A9D3F7E-690B-432A-7F3B-B754A567154D}"/>
                      </a:ext>
                    </a:extLst>
                  </p:cNvPr>
                  <p:cNvSpPr/>
                  <p:nvPr/>
                </p:nvSpPr>
                <p:spPr>
                  <a:xfrm>
                    <a:off x="20528681" y="17580014"/>
                    <a:ext cx="9388143" cy="561940"/>
                  </a:xfrm>
                  <a:prstGeom prst="rect">
                    <a:avLst/>
                  </a:prstGeom>
                  <a:solidFill>
                    <a:srgbClr val="C6282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4400" b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a:t>STUDY 3 </a:t>
                    </a:r>
                    <a:r>
                      <a:rPr lang="en-GB" sz="4400" b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Wingdings" panose="05000000000000000000" pitchFamily="2" charset="2"/>
                      </a:rPr>
                      <a:t>-</a:t>
                    </a:r>
                    <a:r>
                      <a:rPr lang="en-GB" sz="4400" b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a:t> EROTIC</a:t>
                    </a:r>
                  </a:p>
                </p:txBody>
              </p:sp>
            </p:grpSp>
            <p:pic>
              <p:nvPicPr>
                <p:cNvPr id="11" name="Picture 10" descr="A graph of two people&#10;&#10;AI-generated content may be incorrect.">
                  <a:extLst>
                    <a:ext uri="{FF2B5EF4-FFF2-40B4-BE49-F238E27FC236}">
                      <a16:creationId xmlns:a16="http://schemas.microsoft.com/office/drawing/2014/main" id="{D2675CA0-AE55-0F8B-989C-A2E83D26B6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684546" y="22144690"/>
                  <a:ext cx="8868457" cy="8450681"/>
                </a:xfrm>
                <a:prstGeom prst="rect">
                  <a:avLst/>
                </a:prstGeom>
              </p:spPr>
            </p:pic>
            <p:pic>
              <p:nvPicPr>
                <p:cNvPr id="15" name="Picture 14" descr="A graph of a person and person&#10;&#10;AI-generated content may be incorrect.">
                  <a:extLst>
                    <a:ext uri="{FF2B5EF4-FFF2-40B4-BE49-F238E27FC236}">
                      <a16:creationId xmlns:a16="http://schemas.microsoft.com/office/drawing/2014/main" id="{25B5E872-FFE4-F220-2A81-06251B07B0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86888" y="22144690"/>
                  <a:ext cx="8868458" cy="8558372"/>
                </a:xfrm>
                <a:prstGeom prst="rect">
                  <a:avLst/>
                </a:prstGeom>
              </p:spPr>
            </p:pic>
          </p:grp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0EF3032-CA26-D219-2B70-C221B2BF689B}"/>
                  </a:ext>
                </a:extLst>
              </p:cNvPr>
              <p:cNvSpPr txBox="1"/>
              <p:nvPr/>
            </p:nvSpPr>
            <p:spPr>
              <a:xfrm>
                <a:off x="911085" y="29443489"/>
                <a:ext cx="9246307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Figure 1. </a:t>
                </a:r>
                <a:r>
                  <a:rPr lang="en-GB" sz="2000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Estimated marginal means of attractiveness ratings across image relevance (relevant vs. irrelevant) and condition (photograph vs. AI-generated).  Error bars represent 95% confidence intervals. Estimates are based on a generalized linear mixed model with participant- and stimulus-level random effects. ** </a:t>
                </a:r>
                <a:r>
                  <a:rPr lang="en-GB" sz="2000" i="1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 &lt; </a:t>
                </a:r>
                <a:r>
                  <a:rPr lang="en-GB" sz="200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. 01.</a:t>
                </a:r>
                <a:endParaRPr lang="en-GB" sz="20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80F3180-45D3-D2FE-38A2-36A168305138}"/>
                  </a:ext>
                </a:extLst>
              </p:cNvPr>
              <p:cNvSpPr txBox="1"/>
              <p:nvPr/>
            </p:nvSpPr>
            <p:spPr>
              <a:xfrm>
                <a:off x="10582350" y="29409673"/>
                <a:ext cx="9246307" cy="13234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2000" b="1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Figure 2. </a:t>
                </a:r>
                <a:r>
                  <a:rPr lang="en-GB" sz="2000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Estimated marginal means of arousal ratings across image relevance (relevant vs. irrelevant vs non-erotic) and condition (photograph vs. AI-generated). Error bars represent 95% confidence intervals. Estimates are based on a generalized linear mixed model with participant- and stimulus-level random effects. *** </a:t>
                </a:r>
                <a:r>
                  <a:rPr lang="en-GB" sz="2000" i="1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 &lt; </a:t>
                </a:r>
                <a:r>
                  <a:rPr lang="en-GB" sz="200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. 001.</a:t>
                </a:r>
                <a:endParaRPr lang="en-GB" sz="20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CE85EF7-A7CF-FFBE-006D-B273BE7A9FB9}"/>
                  </a:ext>
                </a:extLst>
              </p:cNvPr>
              <p:cNvSpPr txBox="1"/>
              <p:nvPr/>
            </p:nvSpPr>
            <p:spPr>
              <a:xfrm>
                <a:off x="20405379" y="29397703"/>
                <a:ext cx="9246307" cy="16312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2000" b="1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Figure </a:t>
                </a:r>
                <a:r>
                  <a:rPr lang="en-GB" sz="2000" b="1" dirty="0">
                    <a:solidFill>
                      <a:srgbClr val="000000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3</a:t>
                </a:r>
                <a:r>
                  <a:rPr lang="en-GB" sz="2000" b="1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. </a:t>
                </a:r>
                <a:r>
                  <a:rPr lang="en-GB" sz="2000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Estimated marginal means of arousal ratings across stimuli type (i.e., image of an individual or a couple) and condition (photograph vs. AI-generated). Error bars represent 95% confidence intervals. Estimates are based on a generalized linear mixed model with participant- and stimulus-level random effects. * </a:t>
                </a:r>
                <a:r>
                  <a:rPr lang="en-GB" sz="2000" i="1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 &lt; </a:t>
                </a:r>
                <a:r>
                  <a:rPr lang="en-GB" sz="200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. 05. All pictures were relevant. </a:t>
                </a:r>
                <a:endParaRPr lang="en-GB" sz="20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9" name="Rectangle 6">
                <a:extLst>
                  <a:ext uri="{FF2B5EF4-FFF2-40B4-BE49-F238E27FC236}">
                    <a16:creationId xmlns:a16="http://schemas.microsoft.com/office/drawing/2014/main" id="{7447FBE6-9E80-24D0-E6AB-64C40913A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05379" y="31136677"/>
                <a:ext cx="9215947" cy="55092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457200" marR="0" lvl="0" indent="-45720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n-US" altLang="en-US" sz="3200" b="1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197 participants (M age = 36.5, SD = 13.1, range = 18–80); 48.2% women, 51.8% men.</a:t>
                </a:r>
              </a:p>
              <a:p>
                <a:pPr marL="457200" marR="0" lvl="0" indent="-45720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endParaRPr kumimoji="0" lang="en-US" altLang="en-US" sz="3200" b="0" i="0" u="none" strike="noStrike" cap="none" normalizeH="0" baseline="0" dirty="0">
                  <a:ln>
                    <a:noFill/>
                  </a:ln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marR="0" lvl="0" indent="-45720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lang="en-GB" sz="32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Effect of condition</a:t>
                </a:r>
                <a:r>
                  <a:rPr lang="en-GB" sz="32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Significant only for men, and only for </a:t>
                </a:r>
                <a:r>
                  <a:rPr lang="en-GB" sz="3200" i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erotic images of individuals</a:t>
                </a:r>
                <a:r>
                  <a:rPr lang="en-GB" sz="32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;</a:t>
                </a:r>
                <a:br>
                  <a:rPr lang="en-GB" sz="32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32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β = –0.08, 95% CI [–0.15, –0.01], </a:t>
                </a:r>
                <a:r>
                  <a:rPr lang="en-GB" sz="3200" i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</a:t>
                </a:r>
                <a:r>
                  <a:rPr lang="en-GB" sz="32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= .019.</a:t>
                </a:r>
              </a:p>
              <a:p>
                <a:pPr marR="0" lvl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lang="en-GB" sz="32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marR="0" lvl="0" indent="-45720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n-US" altLang="en-US" sz="3200" b="1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Moderation by AI-attractiveness feedback 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Among men, those who believed AI images were more attractive also rated them as more arousing (β = 0.14, </a:t>
                </a:r>
                <a:r>
                  <a:rPr kumimoji="0" lang="en-US" altLang="en-US" sz="3200" b="0" i="1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= .034).</a:t>
                </a:r>
              </a:p>
            </p:txBody>
          </p:sp>
          <p:sp>
            <p:nvSpPr>
              <p:cNvPr id="53" name="Rectangle 3">
                <a:extLst>
                  <a:ext uri="{FF2B5EF4-FFF2-40B4-BE49-F238E27FC236}">
                    <a16:creationId xmlns:a16="http://schemas.microsoft.com/office/drawing/2014/main" id="{3D814CEF-18EB-FB9C-525A-01B14285A6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085" y="31153619"/>
                <a:ext cx="9187228" cy="600164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kumimoji="0" lang="en-US" altLang="en-US" sz="3200" b="1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</a:t>
                </a:r>
                <a:r>
                  <a:rPr lang="en-GB" sz="32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206</a:t>
                </a:r>
                <a:r>
                  <a:rPr lang="en-GB" sz="3200" i="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participants </a:t>
                </a:r>
                <a:r>
                  <a:rPr lang="en-GB" sz="3200" b="0" i="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(Mean age = 27.8, SD = 13.6, range: (18, 69); Gender: </a:t>
                </a:r>
                <a:r>
                  <a:rPr lang="en-GB" sz="3200" i="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76.7% women, 23.3% men)</a:t>
                </a:r>
                <a:br>
                  <a:rPr kumimoji="0" lang="en-US" altLang="en-US" sz="320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endParaRPr kumimoji="0" lang="en-US" altLang="en-US" sz="3200" i="0" u="none" strike="noStrike" cap="none" normalizeH="0" baseline="0" dirty="0">
                  <a:ln>
                    <a:noFill/>
                  </a:ln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marR="0" lvl="0" indent="-45720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n-US" altLang="en-US" sz="3200" b="1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Effect of condition</a:t>
                </a:r>
                <a:r>
                  <a:rPr lang="en-US" altLang="en-US" sz="32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Significant only for women, and only for </a:t>
                </a:r>
                <a:r>
                  <a:rPr kumimoji="0" lang="en-US" altLang="en-US" sz="3200" b="0" i="1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irrelevant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images (e.g., heterosexual women rating female faces);</a:t>
                </a:r>
                <a:b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β = –0.05, 95% CI [–0.08, –0.001], </a:t>
                </a:r>
                <a:r>
                  <a:rPr kumimoji="0" lang="en-US" altLang="en-US" sz="3200" b="0" i="1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= .006.</a:t>
                </a:r>
                <a:b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endParaRPr kumimoji="0" lang="en-US" altLang="en-US" sz="3200" b="0" i="0" u="none" strike="noStrike" cap="none" normalizeH="0" baseline="0" dirty="0">
                  <a:ln>
                    <a:noFill/>
                  </a:ln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marR="0" lvl="0" indent="-45720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n-US" altLang="en-US" sz="3200" b="1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Moderation by Honesty-Humility</a:t>
                </a:r>
                <a:r>
                  <a:rPr kumimoji="0" lang="en-US" altLang="en-US" sz="3200" b="1" i="0" u="none" strike="noStrike" cap="none" normalizeH="0" baseline="3000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10</a:t>
                </a:r>
                <a:r>
                  <a:rPr lang="en-US" altLang="en-US" sz="32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Among women, higher Honesty-Humility predicted lower attractiveness ratings for AI-labelled </a:t>
                </a:r>
                <a:r>
                  <a:rPr kumimoji="0" lang="en-US" altLang="en-US" sz="3200" b="0" i="1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irrelevant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images vs photos (β = –0.03, </a:t>
                </a:r>
                <a:r>
                  <a:rPr kumimoji="0" lang="en-US" altLang="en-US" sz="3200" b="0" i="1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= .008).</a:t>
                </a:r>
              </a:p>
            </p:txBody>
          </p:sp>
          <p:sp>
            <p:nvSpPr>
              <p:cNvPr id="58" name="Rectangle 5">
                <a:extLst>
                  <a:ext uri="{FF2B5EF4-FFF2-40B4-BE49-F238E27FC236}">
                    <a16:creationId xmlns:a16="http://schemas.microsoft.com/office/drawing/2014/main" id="{6B5FD1E5-3AC7-F2A3-BA6D-5F5681C56E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4029" y="31190007"/>
                <a:ext cx="9187228" cy="600164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457200" marR="0" lvl="0" indent="-45720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n-US" altLang="en-US" sz="3200" b="1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705 participants (M age = 30.2, SD = 11.8, range = 18–80); 35.7% women, 64.3% men.</a:t>
                </a:r>
                <a:b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endParaRPr kumimoji="0" lang="en-US" altLang="en-US" sz="3200" b="0" i="0" u="none" strike="noStrike" cap="none" normalizeH="0" baseline="0" dirty="0">
                  <a:ln>
                    <a:noFill/>
                  </a:ln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marR="0" lvl="0" indent="-45720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n-US" altLang="en-US" sz="3200" b="1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Effect of condition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Significant only for men, and only for </a:t>
                </a:r>
                <a:r>
                  <a:rPr kumimoji="0" lang="en-US" altLang="en-US" sz="3200" b="0" i="1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relevant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images (e.g., heterosexual men rating erotic images of women);</a:t>
                </a:r>
                <a:b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β = –0.07, 95% CI [–0.13, –0.006], </a:t>
                </a:r>
                <a:r>
                  <a:rPr kumimoji="0" lang="en-US" altLang="en-US" sz="3200" b="0" i="1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= .031.</a:t>
                </a:r>
                <a:b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endParaRPr kumimoji="0" lang="en-US" altLang="en-US" sz="3200" b="0" i="0" u="none" strike="noStrike" cap="none" normalizeH="0" baseline="0" dirty="0">
                  <a:ln>
                    <a:noFill/>
                  </a:ln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marR="0" lvl="0" indent="-45720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n-US" altLang="en-US" sz="3200" b="1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Moderation by AI-arousal feedback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Men who believed AI images were less arousing rated them lower in arousal than photo-labelled images (β = –0.16, </a:t>
                </a:r>
                <a:r>
                  <a:rPr kumimoji="0" lang="en-US" altLang="en-US" sz="3200" b="0" i="1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</a:t>
                </a:r>
                <a:r>
                  <a:rPr kumimoji="0" lang="en-US" altLang="en-US" sz="3200" b="0" i="0" u="none" strike="noStrike" cap="none" normalizeH="0" baseline="0" dirty="0">
                    <a:ln>
                      <a:noFill/>
                    </a:ln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= .009).</a:t>
                </a:r>
              </a:p>
            </p:txBody>
          </p:sp>
        </p:grpSp>
        <p:pic>
          <p:nvPicPr>
            <p:cNvPr id="465" name="Picture 464" descr="A graph of a couple and a couple&#10;&#10;AI-generated content may be incorrect.">
              <a:extLst>
                <a:ext uri="{FF2B5EF4-FFF2-40B4-BE49-F238E27FC236}">
                  <a16:creationId xmlns:a16="http://schemas.microsoft.com/office/drawing/2014/main" id="{B4ED5EDB-027D-DC9A-A2B2-3DC1B3FC7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20099" y="20534886"/>
              <a:ext cx="8929307" cy="84506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64295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Rectangle 424">
            <a:extLst>
              <a:ext uri="{FF2B5EF4-FFF2-40B4-BE49-F238E27FC236}">
                <a16:creationId xmlns:a16="http://schemas.microsoft.com/office/drawing/2014/main" id="{7819EC4C-C7C2-D7F2-B65E-543437AB3869}"/>
              </a:ext>
            </a:extLst>
          </p:cNvPr>
          <p:cNvSpPr/>
          <p:nvPr/>
        </p:nvSpPr>
        <p:spPr>
          <a:xfrm>
            <a:off x="479038" y="17723084"/>
            <a:ext cx="29317135" cy="2721334"/>
          </a:xfrm>
          <a:prstGeom prst="rect">
            <a:avLst/>
          </a:prstGeom>
          <a:solidFill>
            <a:schemeClr val="bg1"/>
          </a:solidFill>
          <a:ln w="117475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0" b="1" i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GB" sz="8000" b="1" i="1" dirty="0">
                <a:solidFill>
                  <a:srgbClr val="A9242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AI-Generated</a:t>
            </a:r>
            <a:r>
              <a:rPr lang="en-GB" sz="8000" b="1" i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” beliefs leads to a </a:t>
            </a:r>
            <a:r>
              <a:rPr lang="en-GB" sz="8000" b="1" i="1" dirty="0">
                <a:solidFill>
                  <a:srgbClr val="A9242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decrease</a:t>
            </a:r>
            <a:r>
              <a:rPr lang="en-GB" sz="8000" b="1" i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 </a:t>
            </a:r>
            <a:r>
              <a:rPr lang="en-GB" sz="8000" b="1" i="1" dirty="0">
                <a:solidFill>
                  <a:srgbClr val="A9242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emotional</a:t>
            </a:r>
            <a:r>
              <a:rPr lang="en-GB" sz="8000" b="1" i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8000" b="1" i="1" dirty="0">
                <a:solidFill>
                  <a:srgbClr val="A9242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responses</a:t>
            </a:r>
            <a:r>
              <a:rPr lang="en-GB" sz="8000" b="1" i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”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2D6806-AEB3-90F7-E4D3-9C3D338A05C6}"/>
              </a:ext>
            </a:extLst>
          </p:cNvPr>
          <p:cNvSpPr/>
          <p:nvPr/>
        </p:nvSpPr>
        <p:spPr>
          <a:xfrm>
            <a:off x="536148" y="216211"/>
            <a:ext cx="27091796" cy="4613317"/>
          </a:xfrm>
          <a:prstGeom prst="rect">
            <a:avLst/>
          </a:prstGeom>
          <a:solidFill>
            <a:srgbClr val="1E2640"/>
          </a:solidFill>
          <a:ln w="7620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GB" sz="8800" b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Do We Find AI-Generated Less Emotional? </a:t>
            </a:r>
            <a:br>
              <a:rPr lang="en-GB" sz="8800" b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8800" b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The Impact Of Reality Beliefs On Affective Responses</a:t>
            </a:r>
            <a:endParaRPr lang="en-GB" sz="20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GB" sz="20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 Neves, ….</a:t>
            </a:r>
          </a:p>
        </p:txBody>
      </p:sp>
      <p:pic>
        <p:nvPicPr>
          <p:cNvPr id="8" name="Picture 7" descr="A logo of a book&#10;&#10;AI-generated content may be incorrect.">
            <a:extLst>
              <a:ext uri="{FF2B5EF4-FFF2-40B4-BE49-F238E27FC236}">
                <a16:creationId xmlns:a16="http://schemas.microsoft.com/office/drawing/2014/main" id="{53555813-9C43-76EB-C4F0-D6595BC776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1793" y="1754794"/>
            <a:ext cx="1398122" cy="1398122"/>
          </a:xfrm>
          <a:prstGeom prst="rect">
            <a:avLst/>
          </a:prstGeom>
        </p:spPr>
      </p:pic>
      <p:pic>
        <p:nvPicPr>
          <p:cNvPr id="12" name="Picture 11" descr="A logo of a university of sussex&#10;&#10;AI-generated content may be incorrect.">
            <a:extLst>
              <a:ext uri="{FF2B5EF4-FFF2-40B4-BE49-F238E27FC236}">
                <a16:creationId xmlns:a16="http://schemas.microsoft.com/office/drawing/2014/main" id="{ED4BA4E2-AB4B-36CB-148A-CA6E06A8D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9429" y="89341"/>
            <a:ext cx="1642851" cy="1642851"/>
          </a:xfrm>
          <a:prstGeom prst="rect">
            <a:avLst/>
          </a:prstGeom>
        </p:spPr>
      </p:pic>
      <p:pic>
        <p:nvPicPr>
          <p:cNvPr id="14" name="Picture 13" descr="A blue maze with red text&#10;&#10;AI-generated content may be incorrect.">
            <a:extLst>
              <a:ext uri="{FF2B5EF4-FFF2-40B4-BE49-F238E27FC236}">
                <a16:creationId xmlns:a16="http://schemas.microsoft.com/office/drawing/2014/main" id="{638F9391-DAC5-17B3-8C02-FECC027A68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9837" y="3336939"/>
            <a:ext cx="1882653" cy="14174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1879D7-1638-4135-D6C5-AE91B65F4B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2800377" y="10191303"/>
            <a:ext cx="6935168" cy="145752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33341B0-84D7-D9A7-0EE8-E6643AEA89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3198192" y="12108421"/>
            <a:ext cx="7849695" cy="1486107"/>
          </a:xfrm>
          <a:prstGeom prst="rect">
            <a:avLst/>
          </a:prstGeom>
        </p:spPr>
      </p:pic>
      <p:sp>
        <p:nvSpPr>
          <p:cNvPr id="430" name="Rectangle 429">
            <a:extLst>
              <a:ext uri="{FF2B5EF4-FFF2-40B4-BE49-F238E27FC236}">
                <a16:creationId xmlns:a16="http://schemas.microsoft.com/office/drawing/2014/main" id="{4E247B9C-2ADF-2DE6-7312-738DA558D8A4}"/>
              </a:ext>
            </a:extLst>
          </p:cNvPr>
          <p:cNvSpPr/>
          <p:nvPr/>
        </p:nvSpPr>
        <p:spPr>
          <a:xfrm>
            <a:off x="911085" y="37541953"/>
            <a:ext cx="16674785" cy="5045599"/>
          </a:xfrm>
          <a:prstGeom prst="rect">
            <a:avLst/>
          </a:prstGeom>
          <a:solidFill>
            <a:schemeClr val="bg1"/>
          </a:solidFill>
          <a:ln w="571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6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58" name="Picture 457" descr="A blue hexagon with a graph in it&#10;&#10;AI-generated content may be incorrect.">
            <a:extLst>
              <a:ext uri="{FF2B5EF4-FFF2-40B4-BE49-F238E27FC236}">
                <a16:creationId xmlns:a16="http://schemas.microsoft.com/office/drawing/2014/main" id="{8F1099B3-6AA8-5CAE-62AD-6E2F6D198F7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8676" y="39369306"/>
            <a:ext cx="1476375" cy="1476375"/>
          </a:xfrm>
          <a:prstGeom prst="rect">
            <a:avLst/>
          </a:prstGeom>
        </p:spPr>
      </p:pic>
      <p:pic>
        <p:nvPicPr>
          <p:cNvPr id="460" name="Picture 459" descr="A logo of a box&#10;&#10;AI-generated content may be incorrect.">
            <a:extLst>
              <a:ext uri="{FF2B5EF4-FFF2-40B4-BE49-F238E27FC236}">
                <a16:creationId xmlns:a16="http://schemas.microsoft.com/office/drawing/2014/main" id="{573DEDC2-30E4-9E55-6653-487E74EB8EA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4597" y="41149275"/>
            <a:ext cx="1476375" cy="1438275"/>
          </a:xfrm>
          <a:prstGeom prst="rect">
            <a:avLst/>
          </a:prstGeom>
        </p:spPr>
      </p:pic>
      <p:pic>
        <p:nvPicPr>
          <p:cNvPr id="462" name="Picture 461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94E2237C-1E0E-8554-5C3A-8B2A898588E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93" y="216210"/>
            <a:ext cx="3019390" cy="2635082"/>
          </a:xfrm>
          <a:prstGeom prst="rect">
            <a:avLst/>
          </a:prstGeom>
        </p:spPr>
      </p:pic>
      <p:grpSp>
        <p:nvGrpSpPr>
          <p:cNvPr id="520" name="Group 519">
            <a:extLst>
              <a:ext uri="{FF2B5EF4-FFF2-40B4-BE49-F238E27FC236}">
                <a16:creationId xmlns:a16="http://schemas.microsoft.com/office/drawing/2014/main" id="{F626071B-A8CE-7185-F9D4-73D4E5B87510}"/>
              </a:ext>
            </a:extLst>
          </p:cNvPr>
          <p:cNvGrpSpPr/>
          <p:nvPr/>
        </p:nvGrpSpPr>
        <p:grpSpPr>
          <a:xfrm>
            <a:off x="538511" y="10222395"/>
            <a:ext cx="29257665" cy="8066849"/>
            <a:chOff x="602466" y="9073051"/>
            <a:chExt cx="29055241" cy="8066849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275A082-287B-D157-5619-7D81536EB7D5}"/>
                </a:ext>
              </a:extLst>
            </p:cNvPr>
            <p:cNvGrpSpPr/>
            <p:nvPr/>
          </p:nvGrpSpPr>
          <p:grpSpPr>
            <a:xfrm>
              <a:off x="602466" y="9950654"/>
              <a:ext cx="17760130" cy="5980635"/>
              <a:chOff x="4059816" y="8151446"/>
              <a:chExt cx="13553687" cy="3760585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54F8F04-A965-6D4F-C5E5-8F3E7F2ED1D6}"/>
                  </a:ext>
                </a:extLst>
              </p:cNvPr>
              <p:cNvSpPr/>
              <p:nvPr/>
            </p:nvSpPr>
            <p:spPr>
              <a:xfrm>
                <a:off x="4581673" y="8151446"/>
                <a:ext cx="12795374" cy="1693590"/>
              </a:xfrm>
              <a:prstGeom prst="rect">
                <a:avLst/>
              </a:prstGeom>
              <a:noFill/>
              <a:ln w="38100">
                <a:solidFill>
                  <a:srgbClr val="D8973C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8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CDF4B80-B9C8-BE34-D75D-F796B0B68E33}"/>
                  </a:ext>
                </a:extLst>
              </p:cNvPr>
              <p:cNvSpPr/>
              <p:nvPr/>
            </p:nvSpPr>
            <p:spPr>
              <a:xfrm>
                <a:off x="4070983" y="8167148"/>
                <a:ext cx="348447" cy="1693589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</a:t>
                </a:r>
                <a:b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H</a:t>
                </a:r>
                <a:b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A</a:t>
                </a:r>
                <a:b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</a:t>
                </a:r>
                <a:b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</a:t>
                </a:r>
                <a:b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5162DAA-1960-A1CE-A3A1-1CC2CCC21D6E}"/>
                  </a:ext>
                </a:extLst>
              </p:cNvPr>
              <p:cNvSpPr/>
              <p:nvPr/>
            </p:nvSpPr>
            <p:spPr>
              <a:xfrm>
                <a:off x="4059816" y="10209640"/>
                <a:ext cx="358838" cy="1702391"/>
              </a:xfrm>
              <a:prstGeom prst="rect">
                <a:avLst/>
              </a:prstGeom>
              <a:solidFill>
                <a:srgbClr val="13539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</a:t>
                </a:r>
                <a:b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H</a:t>
                </a:r>
                <a:b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A</a:t>
                </a:r>
                <a:b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</a:t>
                </a:r>
                <a:b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</a:t>
                </a:r>
              </a:p>
              <a:p>
                <a:pPr algn="ctr"/>
                <a:r>
                  <a:rPr lang="en-GB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53283A57-8208-0D35-2EC2-BBC5984AD052}"/>
                  </a:ext>
                </a:extLst>
              </p:cNvPr>
              <p:cNvGrpSpPr/>
              <p:nvPr/>
            </p:nvGrpSpPr>
            <p:grpSpPr>
              <a:xfrm>
                <a:off x="4818129" y="8341657"/>
                <a:ext cx="12795374" cy="1218468"/>
                <a:chOff x="9375481" y="27458998"/>
                <a:chExt cx="12310100" cy="1942795"/>
              </a:xfrm>
            </p:grpSpPr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DE491859-3C85-82D7-07BA-F5656CAD1172}"/>
                    </a:ext>
                  </a:extLst>
                </p:cNvPr>
                <p:cNvSpPr/>
                <p:nvPr/>
              </p:nvSpPr>
              <p:spPr>
                <a:xfrm>
                  <a:off x="9375481" y="27458998"/>
                  <a:ext cx="2138418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rgbClr val="FF0000"/>
                      </a:solidFill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AI-GENERATED</a:t>
                  </a:r>
                </a:p>
                <a:p>
                  <a:pPr algn="ctr"/>
                  <a:endParaRPr lang="en-GB" sz="28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EC509D5A-F87F-80D1-634C-4E501FEA41B6}"/>
                    </a:ext>
                  </a:extLst>
                </p:cNvPr>
                <p:cNvSpPr/>
                <p:nvPr/>
              </p:nvSpPr>
              <p:spPr>
                <a:xfrm>
                  <a:off x="10794518" y="27476921"/>
                  <a:ext cx="2234183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bg1">
                          <a:lumMod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STIMULI #1</a:t>
                  </a: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EAF8FAE9-80E4-71A7-F501-8176453C8818}"/>
                    </a:ext>
                  </a:extLst>
                </p:cNvPr>
                <p:cNvSpPr/>
                <p:nvPr/>
              </p:nvSpPr>
              <p:spPr>
                <a:xfrm>
                  <a:off x="12227772" y="27458998"/>
                  <a:ext cx="2234183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SUBJECTIVE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SCALES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98BC0E63-BA4A-08AF-9A6C-706F50F8E41E}"/>
                    </a:ext>
                  </a:extLst>
                </p:cNvPr>
                <p:cNvSpPr/>
                <p:nvPr/>
              </p:nvSpPr>
              <p:spPr>
                <a:xfrm>
                  <a:off x="13676404" y="27458998"/>
                  <a:ext cx="2234183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accent6">
                          <a:lumMod val="75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PHOTOGRAPH</a:t>
                  </a: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259F5070-CD94-27AA-6EAF-10BFA3AF577D}"/>
                    </a:ext>
                  </a:extLst>
                </p:cNvPr>
                <p:cNvSpPr/>
                <p:nvPr/>
              </p:nvSpPr>
              <p:spPr>
                <a:xfrm>
                  <a:off x="15141761" y="27476926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STIMULI #2</a:t>
                  </a:r>
                  <a:endParaRPr lang="en-GB" sz="2800" b="1" dirty="0">
                    <a:solidFill>
                      <a:schemeClr val="accent6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F08F4081-5557-15E1-55EC-E95432923126}"/>
                    </a:ext>
                  </a:extLst>
                </p:cNvPr>
                <p:cNvSpPr/>
                <p:nvPr/>
              </p:nvSpPr>
              <p:spPr>
                <a:xfrm>
                  <a:off x="16569510" y="27494849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SUBJECTIVE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SCALES</a:t>
                  </a: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DFFAFE1-96CC-8149-E497-2D443FC1B89C}"/>
                    </a:ext>
                  </a:extLst>
                </p:cNvPr>
                <p:cNvSpPr/>
                <p:nvPr/>
              </p:nvSpPr>
              <p:spPr>
                <a:xfrm>
                  <a:off x="17997259" y="27494849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PHOTOGRAPH</a:t>
                  </a: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D89BCECB-833C-B3EB-223B-BC706D3A4AD4}"/>
                    </a:ext>
                  </a:extLst>
                </p:cNvPr>
                <p:cNvSpPr/>
                <p:nvPr/>
              </p:nvSpPr>
              <p:spPr>
                <a:xfrm>
                  <a:off x="19451397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STIMULI #3</a:t>
                  </a:r>
                  <a:endParaRPr lang="en-GB" sz="2800" b="1" dirty="0">
                    <a:solidFill>
                      <a:schemeClr val="accent6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E432D89-E46F-D002-29F1-0DB60C571466}"/>
                  </a:ext>
                </a:extLst>
              </p:cNvPr>
              <p:cNvSpPr/>
              <p:nvPr/>
            </p:nvSpPr>
            <p:spPr>
              <a:xfrm>
                <a:off x="4581673" y="10209639"/>
                <a:ext cx="12795374" cy="1702391"/>
              </a:xfrm>
              <a:prstGeom prst="rect">
                <a:avLst/>
              </a:prstGeom>
              <a:noFill/>
              <a:ln w="38100">
                <a:solidFill>
                  <a:srgbClr val="135390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8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17B06302-0D63-F3A1-D0C8-A5FC22F0567D}"/>
                  </a:ext>
                </a:extLst>
              </p:cNvPr>
              <p:cNvGrpSpPr/>
              <p:nvPr/>
            </p:nvGrpSpPr>
            <p:grpSpPr>
              <a:xfrm>
                <a:off x="4801832" y="10438120"/>
                <a:ext cx="12795374" cy="1224098"/>
                <a:chOff x="9375483" y="27458995"/>
                <a:chExt cx="12310098" cy="1942790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321A85E4-DFA9-A117-C27B-9A87B6BFA89C}"/>
                    </a:ext>
                  </a:extLst>
                </p:cNvPr>
                <p:cNvSpPr/>
                <p:nvPr/>
              </p:nvSpPr>
              <p:spPr>
                <a:xfrm>
                  <a:off x="9375483" y="27458995"/>
                  <a:ext cx="2138418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STIMULI #3</a:t>
                  </a:r>
                  <a:endParaRPr lang="en-GB" sz="2800" b="1" dirty="0">
                    <a:solidFill>
                      <a:srgbClr val="FF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  <a:p>
                  <a:pPr algn="ctr"/>
                  <a:endParaRPr lang="en-GB" sz="28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1D741A4E-E5A2-1303-B13E-DDCFC28AEE34}"/>
                    </a:ext>
                  </a:extLst>
                </p:cNvPr>
                <p:cNvSpPr/>
                <p:nvPr/>
              </p:nvSpPr>
              <p:spPr>
                <a:xfrm>
                  <a:off x="10794520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REALNESS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SCALE</a:t>
                  </a:r>
                </a:p>
              </p:txBody>
            </p: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EE7C3202-742F-28F3-3761-ED884DD87284}"/>
                    </a:ext>
                  </a:extLst>
                </p:cNvPr>
                <p:cNvSpPr/>
                <p:nvPr/>
              </p:nvSpPr>
              <p:spPr>
                <a:xfrm>
                  <a:off x="12227775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STIMULI #5</a:t>
                  </a:r>
                  <a:endParaRPr lang="en-GB" sz="28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BC396BF4-A798-FF9D-D0FF-C5ABECA8F384}"/>
                    </a:ext>
                  </a:extLst>
                </p:cNvPr>
                <p:cNvSpPr/>
                <p:nvPr/>
              </p:nvSpPr>
              <p:spPr>
                <a:xfrm>
                  <a:off x="13676406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REALNESS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SCALE</a:t>
                  </a:r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054897E0-B5C8-723E-806E-F5CC6CB101F0}"/>
                    </a:ext>
                  </a:extLst>
                </p:cNvPr>
                <p:cNvSpPr/>
                <p:nvPr/>
              </p:nvSpPr>
              <p:spPr>
                <a:xfrm>
                  <a:off x="15141763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STIMULI #1</a:t>
                  </a:r>
                  <a:endParaRPr lang="en-GB" sz="2800" b="1" dirty="0">
                    <a:solidFill>
                      <a:schemeClr val="accent6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4DAEE3C6-F842-87BA-D7D4-76CC7E1FCA00}"/>
                    </a:ext>
                  </a:extLst>
                </p:cNvPr>
                <p:cNvSpPr/>
                <p:nvPr/>
              </p:nvSpPr>
              <p:spPr>
                <a:xfrm>
                  <a:off x="16569511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REALNESS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SCALE</a:t>
                  </a: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CAC81BED-810A-6D90-1153-29DB6CB2C12C}"/>
                    </a:ext>
                  </a:extLst>
                </p:cNvPr>
                <p:cNvSpPr/>
                <p:nvPr/>
              </p:nvSpPr>
              <p:spPr>
                <a:xfrm>
                  <a:off x="17997259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STIMULI #8</a:t>
                  </a:r>
                  <a:endParaRPr lang="en-GB" sz="28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8F102E4-FB9B-48AE-DAF5-67EA5E49FE6A}"/>
                    </a:ext>
                  </a:extLst>
                </p:cNvPr>
                <p:cNvSpPr/>
                <p:nvPr/>
              </p:nvSpPr>
              <p:spPr>
                <a:xfrm>
                  <a:off x="19451397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REALNESS</a:t>
                  </a:r>
                  <a:b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</a:br>
                  <a:r>
                    <a:rPr lang="en-GB" sz="28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SCALE</a:t>
                  </a:r>
                </a:p>
              </p:txBody>
            </p:sp>
          </p:grpSp>
        </p:grp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B4C44B3-D0E0-6342-ACFC-9838580C19D4}"/>
                </a:ext>
              </a:extLst>
            </p:cNvPr>
            <p:cNvSpPr/>
            <p:nvPr/>
          </p:nvSpPr>
          <p:spPr>
            <a:xfrm>
              <a:off x="18311313" y="10883028"/>
              <a:ext cx="469147" cy="4100598"/>
            </a:xfrm>
            <a:prstGeom prst="rect">
              <a:avLst/>
            </a:prstGeom>
            <a:solidFill>
              <a:srgbClr val="BD632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STIMULI</a:t>
              </a:r>
              <a:endParaRPr lang="en-GB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2469CEA8-C3A3-2F91-7028-CACC7C5431DE}"/>
                </a:ext>
              </a:extLst>
            </p:cNvPr>
            <p:cNvCxnSpPr>
              <a:cxnSpLocks/>
              <a:stCxn id="63" idx="3"/>
            </p:cNvCxnSpPr>
            <p:nvPr/>
          </p:nvCxnSpPr>
          <p:spPr>
            <a:xfrm>
              <a:off x="18780459" y="12933327"/>
              <a:ext cx="1727004" cy="13413"/>
            </a:xfrm>
            <a:prstGeom prst="straightConnector1">
              <a:avLst/>
            </a:prstGeom>
            <a:ln w="76200">
              <a:solidFill>
                <a:srgbClr val="BD632F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ctor: Elbow 98">
              <a:extLst>
                <a:ext uri="{FF2B5EF4-FFF2-40B4-BE49-F238E27FC236}">
                  <a16:creationId xmlns:a16="http://schemas.microsoft.com/office/drawing/2014/main" id="{C050CA6F-D9ED-A231-CCA0-3B2B5CF61991}"/>
                </a:ext>
              </a:extLst>
            </p:cNvPr>
            <p:cNvCxnSpPr>
              <a:cxnSpLocks/>
              <a:stCxn id="63" idx="0"/>
            </p:cNvCxnSpPr>
            <p:nvPr/>
          </p:nvCxnSpPr>
          <p:spPr>
            <a:xfrm rot="5400000" flipH="1" flipV="1">
              <a:off x="19192316" y="9567881"/>
              <a:ext cx="668718" cy="1961576"/>
            </a:xfrm>
            <a:prstGeom prst="bentConnector2">
              <a:avLst/>
            </a:prstGeom>
            <a:ln w="76200">
              <a:solidFill>
                <a:srgbClr val="BD632F"/>
              </a:solidFill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2" name="Connector: Elbow 101">
              <a:extLst>
                <a:ext uri="{FF2B5EF4-FFF2-40B4-BE49-F238E27FC236}">
                  <a16:creationId xmlns:a16="http://schemas.microsoft.com/office/drawing/2014/main" id="{C75DFD6D-AFAF-A5CD-2B19-BB37FE88AA0A}"/>
                </a:ext>
              </a:extLst>
            </p:cNvPr>
            <p:cNvCxnSpPr>
              <a:cxnSpLocks/>
              <a:stCxn id="63" idx="2"/>
            </p:cNvCxnSpPr>
            <p:nvPr/>
          </p:nvCxnSpPr>
          <p:spPr>
            <a:xfrm rot="16200000" flipH="1">
              <a:off x="19108186" y="14421327"/>
              <a:ext cx="906460" cy="2031058"/>
            </a:xfrm>
            <a:prstGeom prst="bentConnector2">
              <a:avLst/>
            </a:prstGeom>
            <a:ln w="76200">
              <a:solidFill>
                <a:srgbClr val="BD632F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E4940169-025D-6AE1-BFFB-487550D1C71B}"/>
                </a:ext>
              </a:extLst>
            </p:cNvPr>
            <p:cNvSpPr txBox="1"/>
            <p:nvPr/>
          </p:nvSpPr>
          <p:spPr>
            <a:xfrm>
              <a:off x="19037351" y="9770723"/>
              <a:ext cx="17459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STUDY 1</a:t>
              </a:r>
            </a:p>
          </p:txBody>
        </p:sp>
        <p:grpSp>
          <p:nvGrpSpPr>
            <p:cNvPr id="432" name="Group 431">
              <a:extLst>
                <a:ext uri="{FF2B5EF4-FFF2-40B4-BE49-F238E27FC236}">
                  <a16:creationId xmlns:a16="http://schemas.microsoft.com/office/drawing/2014/main" id="{BDD1A2FE-183B-CE6A-A36E-84D39F7C5CDA}"/>
                </a:ext>
              </a:extLst>
            </p:cNvPr>
            <p:cNvGrpSpPr/>
            <p:nvPr/>
          </p:nvGrpSpPr>
          <p:grpSpPr>
            <a:xfrm>
              <a:off x="20841297" y="9073051"/>
              <a:ext cx="8816410" cy="2425685"/>
              <a:chOff x="21611191" y="9532076"/>
              <a:chExt cx="8425894" cy="2492803"/>
            </a:xfrm>
          </p:grpSpPr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928E810-969E-CCFC-DDFE-3A30D1052839}"/>
                  </a:ext>
                </a:extLst>
              </p:cNvPr>
              <p:cNvSpPr/>
              <p:nvPr/>
            </p:nvSpPr>
            <p:spPr>
              <a:xfrm>
                <a:off x="25242944" y="9532076"/>
                <a:ext cx="4794141" cy="1803774"/>
              </a:xfrm>
              <a:prstGeom prst="rect">
                <a:avLst/>
              </a:prstGeom>
              <a:solidFill>
                <a:srgbClr val="F3EAC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4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DATABASE</a:t>
                </a:r>
                <a:r>
                  <a:rPr lang="en-GB" sz="2400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</a:t>
                </a:r>
                <a:r>
                  <a:rPr lang="en-GB" sz="24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American Multiracial Face Database</a:t>
                </a:r>
                <a:r>
                  <a:rPr lang="en-GB" sz="2400" baseline="300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7</a:t>
                </a:r>
                <a:endParaRPr lang="en-GB" sz="24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A1C4B0F1-E782-2F7E-91ED-ACEB79192404}"/>
                  </a:ext>
                </a:extLst>
              </p:cNvPr>
              <p:cNvGrpSpPr/>
              <p:nvPr/>
            </p:nvGrpSpPr>
            <p:grpSpPr>
              <a:xfrm>
                <a:off x="21611191" y="9535229"/>
                <a:ext cx="3532413" cy="2461744"/>
                <a:chOff x="21611191" y="11905170"/>
                <a:chExt cx="3532413" cy="2461744"/>
              </a:xfrm>
            </p:grpSpPr>
            <p:pic>
              <p:nvPicPr>
                <p:cNvPr id="104" name="Picture 103" descr="A person wearing glasses and a head scarf&#10;&#10;AI-generated content may be incorrect.">
                  <a:extLst>
                    <a:ext uri="{FF2B5EF4-FFF2-40B4-BE49-F238E27FC236}">
                      <a16:creationId xmlns:a16="http://schemas.microsoft.com/office/drawing/2014/main" id="{810140BD-0BE0-6BAF-808F-EA6F63F58B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611191" y="11905171"/>
                  <a:ext cx="1767384" cy="1242375"/>
                </a:xfrm>
                <a:prstGeom prst="rect">
                  <a:avLst/>
                </a:prstGeom>
              </p:spPr>
            </p:pic>
            <p:pic>
              <p:nvPicPr>
                <p:cNvPr id="111" name="Picture 110" descr="A person with a beard&#10;&#10;AI-generated content may be incorrect.">
                  <a:extLst>
                    <a:ext uri="{FF2B5EF4-FFF2-40B4-BE49-F238E27FC236}">
                      <a16:creationId xmlns:a16="http://schemas.microsoft.com/office/drawing/2014/main" id="{7C2BB317-4619-5964-CBB1-BF6331AA91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376219" y="11905170"/>
                  <a:ext cx="1767385" cy="1242376"/>
                </a:xfrm>
                <a:prstGeom prst="rect">
                  <a:avLst/>
                </a:prstGeom>
              </p:spPr>
            </p:pic>
            <p:pic>
              <p:nvPicPr>
                <p:cNvPr id="113" name="Picture 112" descr="A person with long hair&#10;&#10;AI-generated content may be incorrect.">
                  <a:extLst>
                    <a:ext uri="{FF2B5EF4-FFF2-40B4-BE49-F238E27FC236}">
                      <a16:creationId xmlns:a16="http://schemas.microsoft.com/office/drawing/2014/main" id="{600FB564-B76A-3A19-0756-111D9386E6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611191" y="13124539"/>
                  <a:ext cx="1767384" cy="1242375"/>
                </a:xfrm>
                <a:prstGeom prst="rect">
                  <a:avLst/>
                </a:prstGeom>
              </p:spPr>
            </p:pic>
            <p:pic>
              <p:nvPicPr>
                <p:cNvPr id="115" name="Picture 114" descr="A person in a black shirt&#10;&#10;AI-generated content may be incorrect.">
                  <a:extLst>
                    <a:ext uri="{FF2B5EF4-FFF2-40B4-BE49-F238E27FC236}">
                      <a16:creationId xmlns:a16="http://schemas.microsoft.com/office/drawing/2014/main" id="{45F3EDAF-7FBE-A0DD-3B65-9824030DAF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354549" y="13109306"/>
                  <a:ext cx="1789054" cy="1257608"/>
                </a:xfrm>
                <a:prstGeom prst="rect">
                  <a:avLst/>
                </a:prstGeom>
              </p:spPr>
            </p:pic>
          </p:grp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1A07C1C7-EAC9-DEAF-4AC3-1E91B378D522}"/>
                  </a:ext>
                </a:extLst>
              </p:cNvPr>
              <p:cNvSpPr/>
              <p:nvPr/>
            </p:nvSpPr>
            <p:spPr>
              <a:xfrm>
                <a:off x="25242942" y="11470288"/>
                <a:ext cx="4794140" cy="554591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4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VARIABLE: </a:t>
                </a:r>
                <a:r>
                  <a:rPr lang="en-GB" sz="2400" i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Attractiveness</a:t>
                </a:r>
                <a:endParaRPr lang="en-GB" sz="2400" i="1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1361C72-0F96-9743-102E-D58D98F3ACE3}"/>
                </a:ext>
              </a:extLst>
            </p:cNvPr>
            <p:cNvSpPr txBox="1"/>
            <p:nvPr/>
          </p:nvSpPr>
          <p:spPr>
            <a:xfrm>
              <a:off x="18984607" y="12505019"/>
              <a:ext cx="17306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STUDY 2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52DD5D22-3FC9-AE1B-336B-C83541F80ADB}"/>
                </a:ext>
              </a:extLst>
            </p:cNvPr>
            <p:cNvSpPr txBox="1"/>
            <p:nvPr/>
          </p:nvSpPr>
          <p:spPr>
            <a:xfrm>
              <a:off x="18984607" y="15423061"/>
              <a:ext cx="17306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STUDY 3</a:t>
              </a:r>
            </a:p>
          </p:txBody>
        </p:sp>
        <p:grpSp>
          <p:nvGrpSpPr>
            <p:cNvPr id="510" name="Group 509">
              <a:extLst>
                <a:ext uri="{FF2B5EF4-FFF2-40B4-BE49-F238E27FC236}">
                  <a16:creationId xmlns:a16="http://schemas.microsoft.com/office/drawing/2014/main" id="{0E627447-7F77-1C49-1338-D8A6FE34B0BC}"/>
                </a:ext>
              </a:extLst>
            </p:cNvPr>
            <p:cNvGrpSpPr/>
            <p:nvPr/>
          </p:nvGrpSpPr>
          <p:grpSpPr>
            <a:xfrm>
              <a:off x="20841660" y="11928341"/>
              <a:ext cx="8816045" cy="2382538"/>
              <a:chOff x="21406008" y="11826445"/>
              <a:chExt cx="8816045" cy="2382538"/>
            </a:xfrm>
          </p:grpSpPr>
          <p:pic>
            <p:nvPicPr>
              <p:cNvPr id="141" name="Picture 140" descr="A person in a bathtub with petals&#10;&#10;AI-generated content may be incorrect.">
                <a:extLst>
                  <a:ext uri="{FF2B5EF4-FFF2-40B4-BE49-F238E27FC236}">
                    <a16:creationId xmlns:a16="http://schemas.microsoft.com/office/drawing/2014/main" id="{0AE841DA-3099-C794-47BA-80FEB8876A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280594" y="11836959"/>
                <a:ext cx="1773704" cy="1250887"/>
              </a:xfrm>
              <a:prstGeom prst="rect">
                <a:avLst/>
              </a:prstGeom>
            </p:spPr>
          </p:pic>
          <p:pic>
            <p:nvPicPr>
              <p:cNvPr id="144" name="Picture 143" descr="A group of men playing football&#10;&#10;AI-generated content may be incorrect.">
                <a:extLst>
                  <a:ext uri="{FF2B5EF4-FFF2-40B4-BE49-F238E27FC236}">
                    <a16:creationId xmlns:a16="http://schemas.microsoft.com/office/drawing/2014/main" id="{CB964F54-094B-B034-8578-B3C8C5FEDF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166026" y="13054161"/>
                <a:ext cx="1888272" cy="1134579"/>
              </a:xfrm>
              <a:prstGeom prst="rect">
                <a:avLst/>
              </a:prstGeom>
            </p:spPr>
          </p:pic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C7399EE9-4E39-42CE-62DA-5E540CE167B7}"/>
                  </a:ext>
                </a:extLst>
              </p:cNvPr>
              <p:cNvSpPr/>
              <p:nvPr/>
            </p:nvSpPr>
            <p:spPr>
              <a:xfrm>
                <a:off x="25205718" y="11831343"/>
                <a:ext cx="5016335" cy="1709712"/>
              </a:xfrm>
              <a:prstGeom prst="rect">
                <a:avLst/>
              </a:prstGeom>
              <a:solidFill>
                <a:srgbClr val="F3EAC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2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DATABASES</a:t>
                </a:r>
                <a:r>
                  <a:rPr lang="en-GB" sz="2200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</a:t>
                </a:r>
                <a:r>
                  <a:rPr lang="en-GB" sz="2200" i="0" dirty="0">
                    <a:solidFill>
                      <a:sysClr val="windowText" lastClr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Nencki Affective Picture System</a:t>
                </a:r>
                <a:r>
                  <a:rPr lang="en-GB" sz="2200" i="0" baseline="30000" dirty="0">
                    <a:solidFill>
                      <a:sysClr val="windowText" lastClr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8 </a:t>
                </a:r>
                <a:r>
                  <a:rPr lang="en-GB" sz="2200" b="1" i="1" dirty="0">
                    <a:solidFill>
                      <a:sysClr val="windowText" lastClr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AND</a:t>
                </a:r>
                <a:r>
                  <a:rPr lang="en-GB" sz="2200" b="0" i="1" dirty="0">
                    <a:solidFill>
                      <a:sysClr val="windowText" lastClr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GB" sz="2200" b="0" dirty="0">
                    <a:solidFill>
                      <a:sysClr val="windowText" lastClr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NAPS</a:t>
                </a:r>
                <a:r>
                  <a:rPr lang="en-GB" sz="2200" b="0" i="1" dirty="0">
                    <a:solidFill>
                      <a:sysClr val="windowText" lastClr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GB" sz="2200" i="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Erotic subset (NAPS ERO</a:t>
                </a:r>
                <a:r>
                  <a:rPr lang="en-GB" sz="2200" i="0" baseline="300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9</a:t>
                </a:r>
                <a:r>
                  <a:rPr lang="en-GB" sz="2200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)</a:t>
                </a:r>
                <a:endParaRPr lang="en-GB" sz="2200" i="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0C59319F-7B74-2094-BE19-0B6A0E4C9EBB}"/>
                  </a:ext>
                </a:extLst>
              </p:cNvPr>
              <p:cNvSpPr/>
              <p:nvPr/>
            </p:nvSpPr>
            <p:spPr>
              <a:xfrm>
                <a:off x="25205717" y="13671873"/>
                <a:ext cx="5016336" cy="537110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4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VARIABLE: </a:t>
                </a:r>
                <a:r>
                  <a:rPr lang="en-GB" sz="2400" i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Arousal</a:t>
                </a:r>
                <a:endParaRPr lang="en-GB" sz="2400" i="1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154" name="Picture 153" descr="A group of people playing drums&#10;&#10;AI-generated content may be incorrect.">
                <a:extLst>
                  <a:ext uri="{FF2B5EF4-FFF2-40B4-BE49-F238E27FC236}">
                    <a16:creationId xmlns:a16="http://schemas.microsoft.com/office/drawing/2014/main" id="{B176286F-CB15-6FE5-CC00-AA5936B422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416890" y="11826445"/>
                <a:ext cx="1863704" cy="1350227"/>
              </a:xfrm>
              <a:prstGeom prst="rect">
                <a:avLst/>
              </a:prstGeom>
            </p:spPr>
          </p:pic>
          <p:pic>
            <p:nvPicPr>
              <p:cNvPr id="137" name="Picture 136" descr="A person taking a picture of himself&#10;&#10;AI-generated content may be incorrect.">
                <a:extLst>
                  <a:ext uri="{FF2B5EF4-FFF2-40B4-BE49-F238E27FC236}">
                    <a16:creationId xmlns:a16="http://schemas.microsoft.com/office/drawing/2014/main" id="{0CD193C6-9598-31CA-BE6D-0A4F890F53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406008" y="13042379"/>
                <a:ext cx="1863704" cy="1146361"/>
              </a:xfrm>
              <a:prstGeom prst="rect">
                <a:avLst/>
              </a:prstGeom>
            </p:spPr>
          </p:pic>
        </p:grpSp>
        <p:grpSp>
          <p:nvGrpSpPr>
            <p:cNvPr id="431" name="Group 430">
              <a:extLst>
                <a:ext uri="{FF2B5EF4-FFF2-40B4-BE49-F238E27FC236}">
                  <a16:creationId xmlns:a16="http://schemas.microsoft.com/office/drawing/2014/main" id="{10EF94AD-255C-766F-B206-5CAFE2BD319D}"/>
                </a:ext>
              </a:extLst>
            </p:cNvPr>
            <p:cNvGrpSpPr/>
            <p:nvPr/>
          </p:nvGrpSpPr>
          <p:grpSpPr>
            <a:xfrm>
              <a:off x="20903378" y="14713765"/>
              <a:ext cx="8754327" cy="2426135"/>
              <a:chOff x="21573371" y="17028962"/>
              <a:chExt cx="8754327" cy="2493268"/>
            </a:xfrm>
          </p:grpSpPr>
          <p:pic>
            <p:nvPicPr>
              <p:cNvPr id="158" name="Picture 157" descr="Close-up of a person's lips&#10;&#10;AI-generated content may be incorrect.">
                <a:extLst>
                  <a:ext uri="{FF2B5EF4-FFF2-40B4-BE49-F238E27FC236}">
                    <a16:creationId xmlns:a16="http://schemas.microsoft.com/office/drawing/2014/main" id="{0D378989-D3E7-C4E8-EB90-9337A0DCC2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573371" y="18252673"/>
                <a:ext cx="1803971" cy="1253712"/>
              </a:xfrm>
              <a:prstGeom prst="rect">
                <a:avLst/>
              </a:prstGeom>
            </p:spPr>
          </p:pic>
          <p:pic>
            <p:nvPicPr>
              <p:cNvPr id="160" name="Picture 159" descr="A couple of men sleeping in bed&#10;&#10;AI-generated content may be incorrect.">
                <a:extLst>
                  <a:ext uri="{FF2B5EF4-FFF2-40B4-BE49-F238E27FC236}">
                    <a16:creationId xmlns:a16="http://schemas.microsoft.com/office/drawing/2014/main" id="{9B1F28D9-FC49-E59D-2B67-D23105E9D7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 flipV="1">
                <a:off x="23354256" y="17028962"/>
                <a:ext cx="1789345" cy="1251213"/>
              </a:xfrm>
              <a:prstGeom prst="rect">
                <a:avLst/>
              </a:prstGeom>
            </p:spPr>
          </p:pic>
          <p:pic>
            <p:nvPicPr>
              <p:cNvPr id="156" name="Picture 155" descr="A person lying on a couch&#10;&#10;AI-generated content may be incorrect.">
                <a:extLst>
                  <a:ext uri="{FF2B5EF4-FFF2-40B4-BE49-F238E27FC236}">
                    <a16:creationId xmlns:a16="http://schemas.microsoft.com/office/drawing/2014/main" id="{8FAC6843-2105-4692-C931-255EF5D5C5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573662" y="17028963"/>
                <a:ext cx="1780887" cy="1220097"/>
              </a:xfrm>
              <a:prstGeom prst="rect">
                <a:avLst/>
              </a:prstGeom>
            </p:spPr>
          </p:pic>
          <p:pic>
            <p:nvPicPr>
              <p:cNvPr id="422" name="Picture 421" descr="A close-up of two men kissing&#10;&#10;AI-generated content may be incorrect.">
                <a:extLst>
                  <a:ext uri="{FF2B5EF4-FFF2-40B4-BE49-F238E27FC236}">
                    <a16:creationId xmlns:a16="http://schemas.microsoft.com/office/drawing/2014/main" id="{AF1DB507-73BC-2438-703B-24DDA0A06A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335448" y="18263776"/>
                <a:ext cx="1803970" cy="1237669"/>
              </a:xfrm>
              <a:prstGeom prst="rect">
                <a:avLst/>
              </a:prstGeom>
            </p:spPr>
          </p:pic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C2C149E4-18BF-EDE4-5743-2F7BF4228CD4}"/>
                  </a:ext>
                </a:extLst>
              </p:cNvPr>
              <p:cNvSpPr/>
              <p:nvPr/>
            </p:nvSpPr>
            <p:spPr>
              <a:xfrm>
                <a:off x="25311362" y="17095921"/>
                <a:ext cx="5016336" cy="1723879"/>
              </a:xfrm>
              <a:prstGeom prst="rect">
                <a:avLst/>
              </a:prstGeom>
              <a:solidFill>
                <a:srgbClr val="F3EAC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4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DATABASE</a:t>
                </a:r>
                <a:r>
                  <a:rPr lang="en-GB" sz="2400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: </a:t>
                </a:r>
                <a:r>
                  <a:rPr lang="en-GB" sz="2400" b="0" dirty="0">
                    <a:solidFill>
                      <a:sysClr val="windowText" lastClr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NAPS</a:t>
                </a:r>
                <a:r>
                  <a:rPr lang="en-GB" sz="2400" b="0" i="1" dirty="0">
                    <a:solidFill>
                      <a:sysClr val="windowText" lastClr="000000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GB" sz="2400" i="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Erotic subset (NAPS ERO</a:t>
                </a:r>
                <a:r>
                  <a:rPr lang="en-GB" sz="2400" i="0" baseline="300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9</a:t>
                </a:r>
                <a:r>
                  <a:rPr lang="en-GB" sz="2400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)</a:t>
                </a:r>
                <a:endParaRPr lang="en-GB" sz="2400" i="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5BDA74BB-AEC9-C8AE-0FD9-D174EC364249}"/>
                  </a:ext>
                </a:extLst>
              </p:cNvPr>
              <p:cNvSpPr/>
              <p:nvPr/>
            </p:nvSpPr>
            <p:spPr>
              <a:xfrm>
                <a:off x="25311362" y="18954237"/>
                <a:ext cx="5016336" cy="567993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24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VARIABLE: </a:t>
                </a:r>
                <a:r>
                  <a:rPr lang="en-GB" sz="2400" i="1" dirty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Arousal</a:t>
                </a:r>
                <a:endParaRPr lang="en-GB" sz="2400" i="1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55A9B408-E0BC-56DD-A642-320A9785C6CD}"/>
              </a:ext>
            </a:extLst>
          </p:cNvPr>
          <p:cNvGrpSpPr/>
          <p:nvPr/>
        </p:nvGrpSpPr>
        <p:grpSpPr>
          <a:xfrm>
            <a:off x="531030" y="5292439"/>
            <a:ext cx="29315317" cy="4328372"/>
            <a:chOff x="537173" y="5003271"/>
            <a:chExt cx="29315317" cy="4328372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686D6E0E-DB49-68A2-101E-21C2C6F535D2}"/>
                </a:ext>
              </a:extLst>
            </p:cNvPr>
            <p:cNvSpPr/>
            <p:nvPr/>
          </p:nvSpPr>
          <p:spPr>
            <a:xfrm>
              <a:off x="1231065" y="5023577"/>
              <a:ext cx="28621425" cy="4289604"/>
            </a:xfrm>
            <a:prstGeom prst="rect">
              <a:avLst/>
            </a:prstGeom>
            <a:solidFill>
              <a:srgbClr val="1E2640">
                <a:alpha val="69804"/>
              </a:srgbClr>
            </a:solidFill>
            <a:ln w="28575"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32" name="Rectangle 531">
              <a:extLst>
                <a:ext uri="{FF2B5EF4-FFF2-40B4-BE49-F238E27FC236}">
                  <a16:creationId xmlns:a16="http://schemas.microsoft.com/office/drawing/2014/main" id="{50E13701-BB48-0031-4807-D08AC209D251}"/>
                </a:ext>
              </a:extLst>
            </p:cNvPr>
            <p:cNvSpPr/>
            <p:nvPr/>
          </p:nvSpPr>
          <p:spPr>
            <a:xfrm>
              <a:off x="537173" y="5003271"/>
              <a:ext cx="473480" cy="4328372"/>
            </a:xfrm>
            <a:prstGeom prst="rect">
              <a:avLst/>
            </a:prstGeom>
            <a:solidFill>
              <a:srgbClr val="1E26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GB" sz="32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INTRO</a:t>
              </a:r>
            </a:p>
          </p:txBody>
        </p:sp>
        <p:sp>
          <p:nvSpPr>
            <p:cNvPr id="535" name="TextBox 534">
              <a:extLst>
                <a:ext uri="{FF2B5EF4-FFF2-40B4-BE49-F238E27FC236}">
                  <a16:creationId xmlns:a16="http://schemas.microsoft.com/office/drawing/2014/main" id="{74A6DF18-7EEC-9B7F-CB34-EE78C36283DB}"/>
                </a:ext>
              </a:extLst>
            </p:cNvPr>
            <p:cNvSpPr txBox="1"/>
            <p:nvPr/>
          </p:nvSpPr>
          <p:spPr>
            <a:xfrm>
              <a:off x="13781533" y="5364427"/>
              <a:ext cx="16070957" cy="38472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rtl="0">
                <a:spcBef>
                  <a:spcPts val="1200"/>
                </a:spcBef>
                <a:spcAft>
                  <a:spcPts val="1200"/>
                </a:spcAft>
                <a:buFont typeface="Wingdings" panose="05000000000000000000" pitchFamily="2" charset="2"/>
                <a:buChar char="Ø"/>
              </a:pP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Emotions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shape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how we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interpret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and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respond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to our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environment</a:t>
              </a:r>
              <a:r>
                <a:rPr lang="en-GB" sz="3200" baseline="300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3 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and play a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key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in how we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process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ambiguous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or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fictional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content.</a:t>
              </a:r>
              <a:r>
                <a:rPr lang="en-GB" sz="32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Studies show that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framing stimuli as fictional reduces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emotional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impact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:</a:t>
              </a:r>
              <a:endParaRPr lang="en-GB" sz="3200" b="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lvl="2" fontAlgn="base">
                <a:spcBef>
                  <a:spcPts val="1200"/>
                </a:spcBef>
              </a:pP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↓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Valence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&amp;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intensity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neutral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/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negative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videos</a:t>
              </a:r>
              <a:r>
                <a:rPr lang="en-GB" sz="3200" baseline="300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4</a:t>
              </a:r>
              <a:endParaRPr lang="en-GB" sz="32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lvl="2" fontAlgn="base">
                <a:spcAft>
                  <a:spcPts val="1200"/>
                </a:spcAft>
              </a:pP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↓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Intensity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negative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pictures</a:t>
              </a:r>
              <a:r>
                <a:rPr lang="en-GB" sz="3200" b="0" i="0" u="none" strike="noStrike" baseline="300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5</a:t>
              </a:r>
              <a:b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↓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Physiological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arousal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subjective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arousal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intensity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&amp;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valence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negative and neutral 	images</a:t>
              </a:r>
              <a:r>
                <a:rPr lang="en-GB" sz="3200" b="0" i="0" u="none" strike="noStrike" baseline="300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6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</p:txBody>
        </p:sp>
        <p:sp>
          <p:nvSpPr>
            <p:cNvPr id="533" name="TextBox 532">
              <a:extLst>
                <a:ext uri="{FF2B5EF4-FFF2-40B4-BE49-F238E27FC236}">
                  <a16:creationId xmlns:a16="http://schemas.microsoft.com/office/drawing/2014/main" id="{3C177419-FBDD-4624-6408-F9092073FB88}"/>
                </a:ext>
              </a:extLst>
            </p:cNvPr>
            <p:cNvSpPr txBox="1"/>
            <p:nvPr/>
          </p:nvSpPr>
          <p:spPr>
            <a:xfrm>
              <a:off x="1406907" y="5326299"/>
              <a:ext cx="11752736" cy="3354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rtl="0">
                <a:spcBef>
                  <a:spcPts val="1200"/>
                </a:spcBef>
                <a:spcAft>
                  <a:spcPts val="1200"/>
                </a:spcAft>
                <a:buFont typeface="Wingdings" panose="05000000000000000000" pitchFamily="2" charset="2"/>
                <a:buChar char="Ø"/>
              </a:pP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Advances in AI and immersive tech 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(e.g., VR) are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blurring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the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line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between real and fake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, making it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harder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people to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distinguish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real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from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fictional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- often with serious consequences, such as misinformation</a:t>
              </a:r>
              <a:r>
                <a:rPr lang="en-GB" sz="3200" b="0" i="0" u="none" strike="noStrike" baseline="300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1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. </a:t>
              </a:r>
            </a:p>
            <a:p>
              <a:pPr marL="285750" indent="-285750" rtl="0">
                <a:spcBef>
                  <a:spcPts val="1200"/>
                </a:spcBef>
                <a:spcAft>
                  <a:spcPts val="1200"/>
                </a:spcAft>
                <a:buFont typeface="Wingdings" panose="05000000000000000000" pitchFamily="2" charset="2"/>
                <a:buChar char="Ø"/>
              </a:pP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instance,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deepfake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technologies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can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generate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realistic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fake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GB" sz="3200" b="1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videos</a:t>
              </a:r>
              <a:r>
                <a:rPr lang="en-GB" sz="3200" b="0" i="0" u="none" strike="noStrike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of politicians, spreading false narratives</a:t>
              </a:r>
              <a:r>
                <a:rPr lang="en-GB" sz="3200" b="0" i="0" u="none" strike="noStrike" baseline="300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2</a:t>
              </a:r>
              <a:endParaRPr lang="en-GB" sz="3200" b="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0EF58D0B-EA99-F4BB-3536-82ED68150806}"/>
              </a:ext>
            </a:extLst>
          </p:cNvPr>
          <p:cNvSpPr/>
          <p:nvPr/>
        </p:nvSpPr>
        <p:spPr>
          <a:xfrm>
            <a:off x="395194" y="37511325"/>
            <a:ext cx="422592" cy="5102986"/>
          </a:xfrm>
          <a:prstGeom prst="rect">
            <a:avLst/>
          </a:prstGeom>
          <a:solidFill>
            <a:srgbClr val="1E26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GB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</a:t>
            </a:r>
            <a:br>
              <a:rPr lang="en-GB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br>
              <a:rPr lang="en-GB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SSCUSS</a:t>
            </a:r>
            <a:br>
              <a:rPr lang="en-GB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ION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4C25DB4-DF36-E21D-02B4-4DE2A205FAED}"/>
              </a:ext>
            </a:extLst>
          </p:cNvPr>
          <p:cNvSpPr/>
          <p:nvPr/>
        </p:nvSpPr>
        <p:spPr>
          <a:xfrm>
            <a:off x="17770021" y="37541952"/>
            <a:ext cx="10814504" cy="5045599"/>
          </a:xfrm>
          <a:prstGeom prst="rect">
            <a:avLst/>
          </a:prstGeom>
          <a:solidFill>
            <a:schemeClr val="bg1"/>
          </a:solidFill>
          <a:ln w="28575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01" name="Rectangle 500">
            <a:extLst>
              <a:ext uri="{FF2B5EF4-FFF2-40B4-BE49-F238E27FC236}">
                <a16:creationId xmlns:a16="http://schemas.microsoft.com/office/drawing/2014/main" id="{D560F051-76B1-207F-342F-A3E7A4BEA0C7}"/>
              </a:ext>
            </a:extLst>
          </p:cNvPr>
          <p:cNvSpPr/>
          <p:nvPr/>
        </p:nvSpPr>
        <p:spPr>
          <a:xfrm>
            <a:off x="392125" y="20407856"/>
            <a:ext cx="425661" cy="16751142"/>
          </a:xfrm>
          <a:prstGeom prst="rect">
            <a:avLst/>
          </a:prstGeom>
          <a:solidFill>
            <a:srgbClr val="A424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3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F7A27B5-2365-9575-CA0C-30C8399CD392}"/>
              </a:ext>
            </a:extLst>
          </p:cNvPr>
          <p:cNvGrpSpPr/>
          <p:nvPr/>
        </p:nvGrpSpPr>
        <p:grpSpPr>
          <a:xfrm>
            <a:off x="864104" y="20384780"/>
            <a:ext cx="28787584" cy="16770483"/>
            <a:chOff x="933319" y="21536662"/>
            <a:chExt cx="29090087" cy="16770483"/>
          </a:xfrm>
        </p:grpSpPr>
        <p:sp>
          <p:nvSpPr>
            <p:cNvPr id="500" name="Rectangle 499">
              <a:extLst>
                <a:ext uri="{FF2B5EF4-FFF2-40B4-BE49-F238E27FC236}">
                  <a16:creationId xmlns:a16="http://schemas.microsoft.com/office/drawing/2014/main" id="{241CFCE2-AEB0-6427-F502-4A88395DA81F}"/>
                </a:ext>
              </a:extLst>
            </p:cNvPr>
            <p:cNvSpPr/>
            <p:nvPr/>
          </p:nvSpPr>
          <p:spPr>
            <a:xfrm>
              <a:off x="980794" y="32260305"/>
              <a:ext cx="9295993" cy="6046840"/>
            </a:xfrm>
            <a:prstGeom prst="rect">
              <a:avLst/>
            </a:prstGeom>
            <a:solidFill>
              <a:srgbClr val="A4243B">
                <a:alpha val="69804"/>
              </a:srgbClr>
            </a:solidFill>
            <a:ln w="28575">
              <a:solidFill>
                <a:srgbClr val="A4243B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Wingdings" panose="05000000000000000000" pitchFamily="2" charset="2"/>
                <a:buChar char="Ø"/>
              </a:pPr>
              <a:endPara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02" name="Rectangle 501">
              <a:extLst>
                <a:ext uri="{FF2B5EF4-FFF2-40B4-BE49-F238E27FC236}">
                  <a16:creationId xmlns:a16="http://schemas.microsoft.com/office/drawing/2014/main" id="{F321463B-EC09-FDBB-2AB7-5260A23221CA}"/>
                </a:ext>
              </a:extLst>
            </p:cNvPr>
            <p:cNvSpPr/>
            <p:nvPr/>
          </p:nvSpPr>
          <p:spPr>
            <a:xfrm>
              <a:off x="10561078" y="32260305"/>
              <a:ext cx="9536076" cy="6046840"/>
            </a:xfrm>
            <a:prstGeom prst="rect">
              <a:avLst/>
            </a:prstGeom>
            <a:solidFill>
              <a:srgbClr val="A4243B">
                <a:alpha val="69804"/>
              </a:srgbClr>
            </a:solidFill>
            <a:ln w="28575">
              <a:solidFill>
                <a:srgbClr val="A4243B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03" name="Rectangle 502">
              <a:extLst>
                <a:ext uri="{FF2B5EF4-FFF2-40B4-BE49-F238E27FC236}">
                  <a16:creationId xmlns:a16="http://schemas.microsoft.com/office/drawing/2014/main" id="{0C979E24-3C90-F9B0-A83D-09D191BBE41A}"/>
                </a:ext>
              </a:extLst>
            </p:cNvPr>
            <p:cNvSpPr/>
            <p:nvPr/>
          </p:nvSpPr>
          <p:spPr>
            <a:xfrm>
              <a:off x="20551024" y="32260305"/>
              <a:ext cx="9343468" cy="6046840"/>
            </a:xfrm>
            <a:prstGeom prst="rect">
              <a:avLst/>
            </a:prstGeom>
            <a:solidFill>
              <a:srgbClr val="A4243B">
                <a:alpha val="69804"/>
              </a:srgbClr>
            </a:solidFill>
            <a:ln w="28575">
              <a:solidFill>
                <a:srgbClr val="A4243B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456" name="Group 455">
              <a:extLst>
                <a:ext uri="{FF2B5EF4-FFF2-40B4-BE49-F238E27FC236}">
                  <a16:creationId xmlns:a16="http://schemas.microsoft.com/office/drawing/2014/main" id="{8C79AC38-BFFC-3033-D1C9-35864E04519B}"/>
                </a:ext>
              </a:extLst>
            </p:cNvPr>
            <p:cNvGrpSpPr/>
            <p:nvPr/>
          </p:nvGrpSpPr>
          <p:grpSpPr>
            <a:xfrm>
              <a:off x="933319" y="21536662"/>
              <a:ext cx="29090087" cy="500340"/>
              <a:chOff x="687645" y="17580014"/>
              <a:chExt cx="29229179" cy="593684"/>
            </a:xfrm>
          </p:grpSpPr>
          <p:sp>
            <p:nvSpPr>
              <p:cNvPr id="446" name="Rectangle 445">
                <a:extLst>
                  <a:ext uri="{FF2B5EF4-FFF2-40B4-BE49-F238E27FC236}">
                    <a16:creationId xmlns:a16="http://schemas.microsoft.com/office/drawing/2014/main" id="{D13A753C-25C1-FE77-4006-7057B47CA0BF}"/>
                  </a:ext>
                </a:extLst>
              </p:cNvPr>
              <p:cNvSpPr/>
              <p:nvPr/>
            </p:nvSpPr>
            <p:spPr>
              <a:xfrm>
                <a:off x="687645" y="17602967"/>
                <a:ext cx="9388143" cy="570731"/>
              </a:xfrm>
              <a:prstGeom prst="rect">
                <a:avLst/>
              </a:prstGeom>
              <a:solidFill>
                <a:srgbClr val="A4243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STUDY 1 - FACES</a:t>
                </a:r>
              </a:p>
            </p:txBody>
          </p:sp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543D6AA8-FE62-F2AD-7A2D-181441BF98B3}"/>
                  </a:ext>
                </a:extLst>
              </p:cNvPr>
              <p:cNvSpPr/>
              <p:nvPr/>
            </p:nvSpPr>
            <p:spPr>
              <a:xfrm>
                <a:off x="10554968" y="17602961"/>
                <a:ext cx="9388143" cy="538994"/>
              </a:xfrm>
              <a:prstGeom prst="rect">
                <a:avLst/>
              </a:prstGeom>
              <a:solidFill>
                <a:srgbClr val="A4243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STUDY 2</a:t>
                </a:r>
              </a:p>
            </p:txBody>
          </p:sp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0C7A735B-706E-AF45-5BDC-738C5662F93B}"/>
                  </a:ext>
                </a:extLst>
              </p:cNvPr>
              <p:cNvSpPr/>
              <p:nvPr/>
            </p:nvSpPr>
            <p:spPr>
              <a:xfrm>
                <a:off x="20528681" y="17580014"/>
                <a:ext cx="9388143" cy="561940"/>
              </a:xfrm>
              <a:prstGeom prst="rect">
                <a:avLst/>
              </a:prstGeom>
              <a:solidFill>
                <a:srgbClr val="A4243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44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STUDY 3</a:t>
                </a:r>
              </a:p>
            </p:txBody>
          </p:sp>
        </p:grpSp>
        <p:pic>
          <p:nvPicPr>
            <p:cNvPr id="11" name="Picture 10" descr="A graph of two people&#10;&#10;AI-generated content may be incorrect.">
              <a:extLst>
                <a:ext uri="{FF2B5EF4-FFF2-40B4-BE49-F238E27FC236}">
                  <a16:creationId xmlns:a16="http://schemas.microsoft.com/office/drawing/2014/main" id="{5AED9711-22BF-FB6A-9013-95F2A15BB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52632" y="22037000"/>
              <a:ext cx="8868457" cy="8558371"/>
            </a:xfrm>
            <a:prstGeom prst="rect">
              <a:avLst/>
            </a:prstGeom>
          </p:spPr>
        </p:pic>
        <p:pic>
          <p:nvPicPr>
            <p:cNvPr id="15" name="Picture 14" descr="A graph of a person and person&#10;&#10;AI-generated content may be incorrect.">
              <a:extLst>
                <a:ext uri="{FF2B5EF4-FFF2-40B4-BE49-F238E27FC236}">
                  <a16:creationId xmlns:a16="http://schemas.microsoft.com/office/drawing/2014/main" id="{EA91E7E7-1D90-1F95-571E-077DD1083C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0824" y="22074537"/>
              <a:ext cx="8868458" cy="8558372"/>
            </a:xfrm>
            <a:prstGeom prst="rect">
              <a:avLst/>
            </a:prstGeom>
          </p:spPr>
        </p:pic>
        <p:pic>
          <p:nvPicPr>
            <p:cNvPr id="19" name="Picture 18" descr="A graph of two people&#10;&#10;AI-generated content may be incorrect.">
              <a:extLst>
                <a:ext uri="{FF2B5EF4-FFF2-40B4-BE49-F238E27FC236}">
                  <a16:creationId xmlns:a16="http://schemas.microsoft.com/office/drawing/2014/main" id="{5CAD5E43-496E-4951-412E-AA2936194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17443" y="22036999"/>
              <a:ext cx="8868457" cy="8558372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C3D756C-1813-AB23-02C5-CE9E052B878B}"/>
              </a:ext>
            </a:extLst>
          </p:cNvPr>
          <p:cNvSpPr txBox="1"/>
          <p:nvPr/>
        </p:nvSpPr>
        <p:spPr>
          <a:xfrm>
            <a:off x="911085" y="29443489"/>
            <a:ext cx="92463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1. </a:t>
            </a:r>
            <a:r>
              <a:rPr lang="en-GB" sz="20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Estimated marginal means of attractiveness ratings across image relevance (relevant vs. irrelevant) and condition (photograph vs. AI-generated).  Error bars represent 95% confidence intervals. Estimates are based on a generalized linear mixed model with participant- and stimulus-level random effects. ** </a:t>
            </a:r>
            <a:r>
              <a:rPr lang="en-GB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 &lt; </a:t>
            </a:r>
            <a:r>
              <a:rPr lang="en-GB" sz="200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01.</a:t>
            </a:r>
            <a:endParaRPr lang="en-GB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E6D1A5-C5F6-D539-1011-440243021943}"/>
              </a:ext>
            </a:extLst>
          </p:cNvPr>
          <p:cNvSpPr txBox="1"/>
          <p:nvPr/>
        </p:nvSpPr>
        <p:spPr>
          <a:xfrm>
            <a:off x="10582350" y="29409673"/>
            <a:ext cx="92463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2. </a:t>
            </a:r>
            <a:r>
              <a:rPr lang="en-GB" sz="20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Estimated marginal means of arousal ratings across image relevance (relevant vs. irrelevant vs non-erotic) and condition (photograph vs. AI-generated). Error bars represent 95% confidence intervals. Estimates are based on a generalized linear mixed model with participant- and stimulus-level random effects. *** </a:t>
            </a:r>
            <a:r>
              <a:rPr lang="en-GB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 &lt; </a:t>
            </a:r>
            <a:r>
              <a:rPr lang="en-GB" sz="200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001.</a:t>
            </a:r>
            <a:endParaRPr lang="en-GB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EA6FF0D-D136-2D22-681F-80481ADF54C2}"/>
              </a:ext>
            </a:extLst>
          </p:cNvPr>
          <p:cNvSpPr txBox="1"/>
          <p:nvPr/>
        </p:nvSpPr>
        <p:spPr>
          <a:xfrm>
            <a:off x="20405379" y="29397703"/>
            <a:ext cx="924630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</a:t>
            </a:r>
            <a:r>
              <a:rPr lang="en-GB" sz="20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GB" sz="20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Estimated marginal means of arousal ratings across stimuli type (i.e., image of an individual or a couple) and condition (photograph vs. AI-generated). Error bars represent 95% confidence intervals. Estimates are based on a generalized linear mixed model with participant- and stimulus-level random effects. * </a:t>
            </a:r>
            <a:r>
              <a:rPr lang="en-GB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 &lt; </a:t>
            </a:r>
            <a:r>
              <a:rPr lang="en-GB" sz="200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05. All pictures were relevant. </a:t>
            </a:r>
            <a:endParaRPr lang="en-GB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9" name="Rectangle 6">
            <a:extLst>
              <a:ext uri="{FF2B5EF4-FFF2-40B4-BE49-F238E27FC236}">
                <a16:creationId xmlns:a16="http://schemas.microsoft.com/office/drawing/2014/main" id="{367B4D78-1982-D4E4-6985-96386E4113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85821" y="31153620"/>
            <a:ext cx="9040149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197 participants (M age = 36.5, SD = 13.1, range = 18–80); 48.2% women, 51.8% men.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3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Effect of condition</a:t>
            </a:r>
            <a:r>
              <a:rPr lang="en-GB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Significant only for men, and only for </a:t>
            </a:r>
            <a:r>
              <a:rPr lang="en-GB" sz="3200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erotic images of individuals</a:t>
            </a:r>
            <a:r>
              <a:rPr lang="en-GB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;</a:t>
            </a:r>
            <a:br>
              <a:rPr lang="en-GB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β = –0.08, 95% CI [–0.15, –0.01], </a:t>
            </a:r>
            <a:r>
              <a:rPr lang="en-GB" sz="3200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GB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= .019.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GB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Moderation by AI-attractiveness feedback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Among men, those who believed AI images were more attractive also rated them as more arousing (β = 0.14, </a:t>
            </a: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= .034).</a:t>
            </a:r>
          </a:p>
        </p:txBody>
      </p:sp>
      <p:sp>
        <p:nvSpPr>
          <p:cNvPr id="450" name="TextBox 449">
            <a:extLst>
              <a:ext uri="{FF2B5EF4-FFF2-40B4-BE49-F238E27FC236}">
                <a16:creationId xmlns:a16="http://schemas.microsoft.com/office/drawing/2014/main" id="{7ADB1429-00FD-58FC-40C7-8764A0C0BB9F}"/>
              </a:ext>
            </a:extLst>
          </p:cNvPr>
          <p:cNvSpPr txBox="1"/>
          <p:nvPr/>
        </p:nvSpPr>
        <p:spPr>
          <a:xfrm>
            <a:off x="17784096" y="37592911"/>
            <a:ext cx="10835465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b="1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GB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Miller, E. J., Foo, Y. Z., Mewton, P., &amp; Dawel, A. (2023). How do people respond to computer-generated versus human faces? A systematic 	review and 	meta-analyses. Computers in Human Behavior Reports. </a:t>
            </a:r>
          </a:p>
          <a:p>
            <a:r>
              <a:rPr lang="en-GB" sz="1500" b="1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GB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Meskys, E., Kalpokiene, J., Jurcys, P., &amp; Liaudanskas, A. (2020). Regulating deep fakes: legal and ethical considerations. Journal of 	Intellectual Property Law &amp; Practice, 15(1), 24-31.</a:t>
            </a:r>
          </a:p>
          <a:p>
            <a:r>
              <a:rPr lang="en-GB" sz="1500" b="1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GB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Mocaiber, I., Pereira, M. G., Erthal, F. S., Machado-Pinheiro, W., David, I. A., Cagy, M., ... &amp; de Oliveira, L. (2010). Fact or fiction? An event-	related potential study of implicit emotion regulation. Neuroscience Letters, 476(2), 84-88.</a:t>
            </a:r>
          </a:p>
          <a:p>
            <a:r>
              <a:rPr lang="en-GB" sz="1500" b="1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GB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Sperduti, M., Arcangeli, M., Makowski, D., Wantzen, P., Zalla, T., Lemaire, S., ... &amp; Piolino, P. (2016). The paradox of fiction: Emotional 	response toward fiction and the modulatory role of 	self-relevance. Acta psychologica, 165, 53-59. </a:t>
            </a:r>
          </a:p>
          <a:p>
            <a:r>
              <a:rPr lang="en-GB" sz="15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Sperduti, M., Makowski, D., Arcangeli, M., Wantzen, P., Zalla, T., Lemaire, S., ... &amp; Piolino, P. (2017). The distinctive role of executive 	functions in implicit emotion regulation.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Acta psychologica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173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13-20. </a:t>
            </a:r>
            <a:b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5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Makowski, D., Sperduti, M., Pelletier, J., Blondé, P., La Corte, V., Arcangeli, M., ... &amp; Piolino, P. (2019). Phenomenal, bodily and brain 	correlates of fictional reappraisal as an implicit emotion regulation strategy.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Cognitive, Affective, &amp; Behavioral Neuroscience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19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	877-897.</a:t>
            </a:r>
          </a:p>
          <a:p>
            <a:r>
              <a:rPr lang="en-GB" sz="15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Chen, J. M., Norman, J. B., &amp; Nam, Y. (2021). Broadening the stimulus set: Introducing the American multiracial faces database.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Behavior 	Research Methods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53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371-389.</a:t>
            </a:r>
          </a:p>
          <a:p>
            <a:r>
              <a:rPr lang="en-GB" sz="15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Wierzba, M., Riegel, M., Pucz, A., Leśniewska, Z., Dragan, W. Ł., Gola, M., ... &amp; Marchewka, A. (2015). Erotic subset for the Nencki 	Affective Picture System (NAPS ERO): cross-sexual comparison study.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Frontiers in psychology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1336.</a:t>
            </a:r>
            <a:b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5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Marchewka, A., Żurawski, Ł., Jednoróg, K., &amp; Grabowska, A. (2014). The Nencki Affective Picture System (NAPS): Introduction to a novel, 	standardized, wide-range, high-quality, realistic  picture database.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Behavior research methods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46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596-610.</a:t>
            </a:r>
            <a:endParaRPr lang="en-GB" sz="15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500" b="1" i="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Olaru, G., &amp; Jankowsky, K. (2022). The HEX-ACO-18: Developing an age-invariant HEXACO short scale using ant colony 	optimization.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Journal of Personality Assessment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GB" sz="1500" b="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104</a:t>
            </a:r>
            <a:r>
              <a:rPr lang="en-GB" sz="15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(4), 435-446.</a:t>
            </a:r>
            <a:endParaRPr lang="en-GB" sz="1500" b="0" i="0" dirty="0">
              <a:solidFill>
                <a:srgbClr val="22222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Rectangle 3">
            <a:extLst>
              <a:ext uri="{FF2B5EF4-FFF2-40B4-BE49-F238E27FC236}">
                <a16:creationId xmlns:a16="http://schemas.microsoft.com/office/drawing/2014/main" id="{1FB11E4D-2532-7DAC-4A66-ED407AC8C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201" y="31153619"/>
            <a:ext cx="9222112" cy="600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GB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206</a:t>
            </a:r>
            <a:r>
              <a:rPr lang="en-GB" sz="3200" i="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participants </a:t>
            </a:r>
            <a:r>
              <a:rPr lang="en-GB" sz="32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(Mean age = 27.8, SD = 13.6, range: (18, 69); Gender: </a:t>
            </a:r>
            <a:r>
              <a:rPr lang="en-GB" sz="3200" i="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76.7% women, 23.3% men)</a:t>
            </a:r>
            <a:b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kumimoji="0" lang="en-US" alt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Effect of condition</a:t>
            </a:r>
            <a:r>
              <a:rPr lang="en-US" altLang="en-US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Significant only for women, and only for </a:t>
            </a: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irrelevant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images (e.g., heterosexual women rating female faces);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β = –0.05, 95% CI [–0.08, –0.001], </a:t>
            </a: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= .006.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Moderation by Honesty-Humility</a:t>
            </a:r>
            <a:r>
              <a:rPr kumimoji="0" lang="en-US" altLang="en-US" sz="3200" b="1" i="0" u="none" strike="noStrike" cap="none" normalizeH="0" baseline="3000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</a:t>
            </a:r>
            <a:r>
              <a:rPr lang="en-US" altLang="en-US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Among women, higher Honesty-Humility predicted lower attractiveness ratings for AI-labeled </a:t>
            </a: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irrelevant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images vs photos (β = –0.03, </a:t>
            </a: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= .008).</a:t>
            </a:r>
          </a:p>
        </p:txBody>
      </p:sp>
      <p:sp>
        <p:nvSpPr>
          <p:cNvPr id="452" name="TextBox 451">
            <a:extLst>
              <a:ext uri="{FF2B5EF4-FFF2-40B4-BE49-F238E27FC236}">
                <a16:creationId xmlns:a16="http://schemas.microsoft.com/office/drawing/2014/main" id="{51E985D3-EBFC-F77A-13C5-9F848E7CD49D}"/>
              </a:ext>
            </a:extLst>
          </p:cNvPr>
          <p:cNvSpPr txBox="1"/>
          <p:nvPr/>
        </p:nvSpPr>
        <p:spPr>
          <a:xfrm>
            <a:off x="603417" y="3152916"/>
            <a:ext cx="26604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rgbClr val="D1913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SCAN ME FOR MORE DETAILS!!</a:t>
            </a:r>
          </a:p>
        </p:txBody>
      </p:sp>
      <p:sp>
        <p:nvSpPr>
          <p:cNvPr id="58" name="Rectangle 5">
            <a:extLst>
              <a:ext uri="{FF2B5EF4-FFF2-40B4-BE49-F238E27FC236}">
                <a16:creationId xmlns:a16="http://schemas.microsoft.com/office/drawing/2014/main" id="{D2DFF37A-9C8E-F69D-D15B-3D344A83AB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32796" y="31153620"/>
            <a:ext cx="9269097" cy="600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705 participants (M age = 30.2, SD = 11.8, range = 18–80); 35.7% women, 64.3% men.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Effect of condition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Significant only for men, and only for </a:t>
            </a: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relevant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images (e.g., heterosexual men rating erotic images of women);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β = –0.07, 95% CI [–0.13, –0.006], </a:t>
            </a: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= .031.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Moderation by AI-arousal feedback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Men who believed AI images were less arousing rated them lower in arousal than photo-labeled images (β = –0.16, </a:t>
            </a: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= .009).</a:t>
            </a:r>
          </a:p>
        </p:txBody>
      </p:sp>
    </p:spTree>
    <p:extLst>
      <p:ext uri="{BB962C8B-B14F-4D97-AF65-F5344CB8AC3E}">
        <p14:creationId xmlns:p14="http://schemas.microsoft.com/office/powerpoint/2010/main" val="3398105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6A67CC-699A-E67A-7016-5C7BD075ECB0}"/>
              </a:ext>
            </a:extLst>
          </p:cNvPr>
          <p:cNvSpPr/>
          <p:nvPr/>
        </p:nvSpPr>
        <p:spPr>
          <a:xfrm>
            <a:off x="200089" y="750476"/>
            <a:ext cx="27376290" cy="4846994"/>
          </a:xfrm>
          <a:prstGeom prst="rect">
            <a:avLst/>
          </a:prstGeom>
          <a:solidFill>
            <a:srgbClr val="273E4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</a:t>
            </a:r>
          </a:p>
        </p:txBody>
      </p:sp>
      <p:sp>
        <p:nvSpPr>
          <p:cNvPr id="1193" name="Rectangle 1192">
            <a:extLst>
              <a:ext uri="{FF2B5EF4-FFF2-40B4-BE49-F238E27FC236}">
                <a16:creationId xmlns:a16="http://schemas.microsoft.com/office/drawing/2014/main" id="{74709DF3-F834-DA9E-0AC0-240DCF8B3BDC}"/>
              </a:ext>
            </a:extLst>
          </p:cNvPr>
          <p:cNvSpPr/>
          <p:nvPr/>
        </p:nvSpPr>
        <p:spPr>
          <a:xfrm>
            <a:off x="200089" y="36846982"/>
            <a:ext cx="27376290" cy="5338327"/>
          </a:xfrm>
          <a:prstGeom prst="rect">
            <a:avLst/>
          </a:prstGeom>
          <a:solidFill>
            <a:srgbClr val="273E4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</a:p>
        </p:txBody>
      </p:sp>
      <p:grpSp>
        <p:nvGrpSpPr>
          <p:cNvPr id="1199" name="Group 1198">
            <a:extLst>
              <a:ext uri="{FF2B5EF4-FFF2-40B4-BE49-F238E27FC236}">
                <a16:creationId xmlns:a16="http://schemas.microsoft.com/office/drawing/2014/main" id="{939A5289-0847-A401-16FB-B2C920BBAF5B}"/>
              </a:ext>
            </a:extLst>
          </p:cNvPr>
          <p:cNvGrpSpPr/>
          <p:nvPr/>
        </p:nvGrpSpPr>
        <p:grpSpPr>
          <a:xfrm>
            <a:off x="1018585" y="6077126"/>
            <a:ext cx="28438100" cy="30402622"/>
            <a:chOff x="765498" y="15755251"/>
            <a:chExt cx="28854278" cy="23270878"/>
          </a:xfrm>
        </p:grpSpPr>
        <p:grpSp>
          <p:nvGrpSpPr>
            <p:cNvPr id="1173" name="Group 1172">
              <a:extLst>
                <a:ext uri="{FF2B5EF4-FFF2-40B4-BE49-F238E27FC236}">
                  <a16:creationId xmlns:a16="http://schemas.microsoft.com/office/drawing/2014/main" id="{EDAD263D-477C-99D9-2AE6-F5234084430C}"/>
                </a:ext>
              </a:extLst>
            </p:cNvPr>
            <p:cNvGrpSpPr/>
            <p:nvPr/>
          </p:nvGrpSpPr>
          <p:grpSpPr>
            <a:xfrm>
              <a:off x="770021" y="15755251"/>
              <a:ext cx="28849754" cy="23270878"/>
              <a:chOff x="770021" y="22843583"/>
              <a:chExt cx="25129243" cy="1314626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70B784F-B3E4-8247-6C13-D28501536324}"/>
                  </a:ext>
                </a:extLst>
              </p:cNvPr>
              <p:cNvSpPr/>
              <p:nvPr/>
            </p:nvSpPr>
            <p:spPr>
              <a:xfrm>
                <a:off x="770021" y="22843584"/>
                <a:ext cx="5775158" cy="1314626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D07FFA1-8B6B-55F4-CCED-E23E7DCE8AED}"/>
                  </a:ext>
                </a:extLst>
              </p:cNvPr>
              <p:cNvSpPr/>
              <p:nvPr/>
            </p:nvSpPr>
            <p:spPr>
              <a:xfrm>
                <a:off x="7263527" y="22855460"/>
                <a:ext cx="5775158" cy="13134384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6BD990B-F63D-A16E-CBCF-B3658F24590B}"/>
                  </a:ext>
                </a:extLst>
              </p:cNvPr>
              <p:cNvSpPr/>
              <p:nvPr/>
            </p:nvSpPr>
            <p:spPr>
              <a:xfrm>
                <a:off x="13757035" y="22843583"/>
                <a:ext cx="5775158" cy="13146261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4B598DC-70BA-4A54-81A4-043A1A3A8633}"/>
                  </a:ext>
                </a:extLst>
              </p:cNvPr>
              <p:cNvSpPr/>
              <p:nvPr/>
            </p:nvSpPr>
            <p:spPr>
              <a:xfrm>
                <a:off x="20124106" y="22843583"/>
                <a:ext cx="5775158" cy="13146261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95" name="TextBox 1194">
              <a:extLst>
                <a:ext uri="{FF2B5EF4-FFF2-40B4-BE49-F238E27FC236}">
                  <a16:creationId xmlns:a16="http://schemas.microsoft.com/office/drawing/2014/main" id="{599B8C9F-F2F9-6A16-C686-C6DF0ADCD688}"/>
                </a:ext>
              </a:extLst>
            </p:cNvPr>
            <p:cNvSpPr txBox="1"/>
            <p:nvPr/>
          </p:nvSpPr>
          <p:spPr>
            <a:xfrm>
              <a:off x="765498" y="15807774"/>
              <a:ext cx="6630199" cy="3029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STUDY 1*</a:t>
              </a:r>
            </a:p>
            <a:p>
              <a:pPr algn="ctr"/>
              <a:endParaRPr lang="en-GB" sz="2800" b="1" u="sng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457200" indent="-457200">
                <a:buFont typeface="Wingdings" panose="05000000000000000000" pitchFamily="2" charset="2"/>
                <a:buChar char="Ø"/>
              </a:pPr>
              <a:r>
                <a:rPr lang="en-GB" sz="2800" b="1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145 participants </a:t>
              </a:r>
              <a:r>
                <a:rPr lang="en-GB" sz="2800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(Mean age = 28.3, SD = 9.0, range: [19, 66]; Gender: </a:t>
              </a:r>
              <a:r>
                <a:rPr lang="en-GB" sz="2800" b="1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48.3 % females</a:t>
              </a:r>
              <a:r>
                <a:rPr lang="en-GB" sz="2800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GB" sz="2800" b="1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51.0 % males</a:t>
              </a:r>
              <a:r>
                <a:rPr lang="en-GB" sz="2800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GB" sz="2800" b="1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0.7 % others</a:t>
              </a:r>
              <a:r>
                <a:rPr lang="en-GB" sz="2800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GB" sz="2800" dirty="0">
                <a:solidFill>
                  <a:srgbClr val="1F1F1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96" name="TextBox 1195">
              <a:extLst>
                <a:ext uri="{FF2B5EF4-FFF2-40B4-BE49-F238E27FC236}">
                  <a16:creationId xmlns:a16="http://schemas.microsoft.com/office/drawing/2014/main" id="{FB03EC7F-2BA0-9814-8D69-CA76F9B1C31A}"/>
                </a:ext>
              </a:extLst>
            </p:cNvPr>
            <p:cNvSpPr txBox="1"/>
            <p:nvPr/>
          </p:nvSpPr>
          <p:spPr>
            <a:xfrm>
              <a:off x="8224924" y="15776277"/>
              <a:ext cx="6630199" cy="3029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STUDY 2</a:t>
              </a:r>
            </a:p>
            <a:p>
              <a:pPr algn="ctr"/>
              <a:endPara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457200" indent="-457200">
                <a:buFont typeface="Wingdings" panose="05000000000000000000" pitchFamily="2" charset="2"/>
                <a:buChar char="Ø"/>
              </a:pPr>
              <a:r>
                <a:rPr lang="en-GB" sz="2800" b="1" dirty="0">
                  <a:solidFill>
                    <a:srgbClr val="1F1F1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206</a:t>
              </a:r>
              <a:r>
                <a:rPr lang="en-GB" sz="2800" b="1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 participants </a:t>
              </a:r>
              <a:r>
                <a:rPr lang="en-GB" sz="2800" b="0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(Mean age = 27.8, SD = 13.6, range: [18, 69]; Gender: </a:t>
              </a:r>
              <a:r>
                <a:rPr lang="en-GB" sz="2800" b="1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76.7% women</a:t>
              </a:r>
              <a:r>
                <a:rPr lang="en-GB" sz="2800" b="0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GB" sz="2800" b="1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23.3% men</a:t>
              </a:r>
              <a:r>
                <a:rPr lang="en-GB" sz="2800" b="0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GB" sz="2800" dirty="0">
                <a:solidFill>
                  <a:srgbClr val="1F1F1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GB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97" name="TextBox 1196">
              <a:extLst>
                <a:ext uri="{FF2B5EF4-FFF2-40B4-BE49-F238E27FC236}">
                  <a16:creationId xmlns:a16="http://schemas.microsoft.com/office/drawing/2014/main" id="{F64259D1-7578-A5ED-54B8-2F0EC92F7208}"/>
                </a:ext>
              </a:extLst>
            </p:cNvPr>
            <p:cNvSpPr txBox="1"/>
            <p:nvPr/>
          </p:nvSpPr>
          <p:spPr>
            <a:xfrm>
              <a:off x="15679827" y="15764625"/>
              <a:ext cx="6630199" cy="2583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STUDY 3</a:t>
              </a:r>
            </a:p>
            <a:p>
              <a:pPr algn="ctr"/>
              <a:endPara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457200" indent="-457200">
                <a:buFont typeface="Wingdings" panose="05000000000000000000" pitchFamily="2" charset="2"/>
                <a:buChar char="Ø"/>
              </a:pPr>
              <a:r>
                <a:rPr lang="en-GB" sz="2800" b="1" i="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705 participants </a:t>
              </a:r>
              <a:r>
                <a:rPr lang="en-GB" sz="2800" b="0" i="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(Mean age = 30.2, SD = 11.8, range: [18, 80], 0.1% missing; Gender: </a:t>
              </a:r>
              <a:r>
                <a:rPr lang="en-GB" sz="2800" b="1" i="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35.7% females</a:t>
              </a:r>
              <a:r>
                <a:rPr lang="en-GB" sz="2800" b="0" i="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, </a:t>
              </a:r>
              <a:r>
                <a:rPr lang="en-GB" sz="2800" b="1" i="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64.3% males</a:t>
              </a:r>
              <a:r>
                <a:rPr lang="en-GB" sz="2800" dirty="0">
                  <a:solidFill>
                    <a:srgbClr val="000000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)</a:t>
              </a:r>
              <a:endParaRPr lang="en-GB" sz="2800" b="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198" name="TextBox 1197">
              <a:extLst>
                <a:ext uri="{FF2B5EF4-FFF2-40B4-BE49-F238E27FC236}">
                  <a16:creationId xmlns:a16="http://schemas.microsoft.com/office/drawing/2014/main" id="{059C4D4E-B34A-1C5D-4C64-98AFBA4C996B}"/>
                </a:ext>
              </a:extLst>
            </p:cNvPr>
            <p:cNvSpPr txBox="1"/>
            <p:nvPr/>
          </p:nvSpPr>
          <p:spPr>
            <a:xfrm>
              <a:off x="22989578" y="15776276"/>
              <a:ext cx="6630198" cy="2583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STUDY 4</a:t>
              </a:r>
            </a:p>
            <a:p>
              <a:pPr algn="ctr"/>
              <a:endPara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457200" indent="-457200">
                <a:buFont typeface="Wingdings" panose="05000000000000000000" pitchFamily="2" charset="2"/>
                <a:buChar char="Ø"/>
              </a:pPr>
              <a:r>
                <a:rPr lang="en-GB" sz="2800" b="1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197 participants (</a:t>
              </a:r>
              <a:r>
                <a:rPr lang="en-GB" sz="2800" b="0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Mean age = 36.5, SD = 13.1, range: [18, 80]; Gender: </a:t>
              </a:r>
              <a:r>
                <a:rPr lang="en-GB" sz="2800" b="1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48.2% women, 51.8% men</a:t>
              </a:r>
              <a:r>
                <a:rPr lang="en-GB" sz="2800" b="0" i="0" dirty="0">
                  <a:solidFill>
                    <a:srgbClr val="212529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GB" sz="2800" dirty="0">
                <a:solidFill>
                  <a:srgbClr val="1F1F1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D665A95-3633-117E-4035-A636F56A7AFB}"/>
              </a:ext>
            </a:extLst>
          </p:cNvPr>
          <p:cNvSpPr/>
          <p:nvPr/>
        </p:nvSpPr>
        <p:spPr>
          <a:xfrm>
            <a:off x="245020" y="17725062"/>
            <a:ext cx="29374127" cy="5173579"/>
          </a:xfrm>
          <a:prstGeom prst="rect">
            <a:avLst/>
          </a:prstGeom>
          <a:solidFill>
            <a:schemeClr val="bg1"/>
          </a:solidFill>
          <a:ln w="117475">
            <a:solidFill>
              <a:srgbClr val="273E47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600" b="1" i="1" dirty="0">
                <a:solidFill>
                  <a:srgbClr val="273E4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GB" sz="16600" b="1" i="1" dirty="0">
                <a:solidFill>
                  <a:srgbClr val="BD63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AI-Generated</a:t>
            </a:r>
            <a:r>
              <a:rPr lang="en-GB" sz="16600" b="1" i="1" dirty="0">
                <a:solidFill>
                  <a:srgbClr val="273E4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leads to a </a:t>
            </a:r>
            <a:r>
              <a:rPr lang="en-GB" sz="16600" b="1" i="1" dirty="0">
                <a:solidFill>
                  <a:srgbClr val="BD63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decrease</a:t>
            </a:r>
            <a:r>
              <a:rPr lang="en-GB" sz="16600" b="1" i="1" dirty="0">
                <a:solidFill>
                  <a:srgbClr val="273E4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16600" b="1" i="1" dirty="0">
                <a:solidFill>
                  <a:srgbClr val="BD63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emotional</a:t>
            </a:r>
            <a:r>
              <a:rPr lang="en-GB" sz="16600" b="1" i="1" dirty="0">
                <a:solidFill>
                  <a:srgbClr val="273E4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600" b="1" i="1" dirty="0">
                <a:solidFill>
                  <a:srgbClr val="BD63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responses</a:t>
            </a:r>
          </a:p>
        </p:txBody>
      </p:sp>
      <p:grpSp>
        <p:nvGrpSpPr>
          <p:cNvPr id="1206" name="Group 1205">
            <a:extLst>
              <a:ext uri="{FF2B5EF4-FFF2-40B4-BE49-F238E27FC236}">
                <a16:creationId xmlns:a16="http://schemas.microsoft.com/office/drawing/2014/main" id="{897DD312-FBE8-03D5-6DDC-A73AC38FBCA9}"/>
              </a:ext>
            </a:extLst>
          </p:cNvPr>
          <p:cNvGrpSpPr/>
          <p:nvPr/>
        </p:nvGrpSpPr>
        <p:grpSpPr>
          <a:xfrm>
            <a:off x="1018585" y="27446953"/>
            <a:ext cx="7181066" cy="6613435"/>
            <a:chOff x="430496" y="22576677"/>
            <a:chExt cx="7181066" cy="6613435"/>
          </a:xfrm>
        </p:grpSpPr>
        <p:pic>
          <p:nvPicPr>
            <p:cNvPr id="1203" name="Picture 4" descr="Fig. 2">
              <a:extLst>
                <a:ext uri="{FF2B5EF4-FFF2-40B4-BE49-F238E27FC236}">
                  <a16:creationId xmlns:a16="http://schemas.microsoft.com/office/drawing/2014/main" id="{564E57A9-0F25-C4EE-80E2-9845E81EEA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4748"/>
            <a:stretch/>
          </p:blipFill>
          <p:spPr bwMode="auto">
            <a:xfrm>
              <a:off x="430496" y="22576677"/>
              <a:ext cx="7181066" cy="5478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05" name="TextBox 1204">
              <a:extLst>
                <a:ext uri="{FF2B5EF4-FFF2-40B4-BE49-F238E27FC236}">
                  <a16:creationId xmlns:a16="http://schemas.microsoft.com/office/drawing/2014/main" id="{B4AC814A-582B-AD44-B77C-1D08D7EF2EC2}"/>
                </a:ext>
              </a:extLst>
            </p:cNvPr>
            <p:cNvSpPr txBox="1"/>
            <p:nvPr/>
          </p:nvSpPr>
          <p:spPr>
            <a:xfrm>
              <a:off x="574496" y="27989783"/>
              <a:ext cx="6721653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0" i="1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Fig1. </a:t>
              </a:r>
              <a:r>
                <a:rPr lang="en-GB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The effect of face ratings on 1) the probability of judging a face as real vs. fake (solid line) and 2) on the confidence associated with that judgement (dashed lines) depending on the sex. Stars indicate significance (</a:t>
              </a:r>
              <a:r>
                <a:rPr lang="en-GB" b="0" i="1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p</a:t>
              </a:r>
              <a:r>
                <a:rPr lang="en-GB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 &lt; .001***, </a:t>
              </a:r>
              <a:r>
                <a:rPr lang="en-GB" b="0" i="1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p</a:t>
              </a:r>
              <a:r>
                <a:rPr lang="en-GB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 &lt; .01**, </a:t>
              </a:r>
              <a:r>
                <a:rPr lang="en-GB" b="0" i="1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p</a:t>
              </a:r>
              <a:r>
                <a:rPr lang="en-GB" b="0" i="0" dirty="0">
                  <a:solidFill>
                    <a:srgbClr val="1F1F1F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 &lt; .05*).</a:t>
              </a:r>
              <a:endParaRPr lang="en-GB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246" name="Picture 14" descr="University of Sussex - Wikipedia">
            <a:extLst>
              <a:ext uri="{FF2B5EF4-FFF2-40B4-BE49-F238E27FC236}">
                <a16:creationId xmlns:a16="http://schemas.microsoft.com/office/drawing/2014/main" id="{90103482-ED42-0885-D4BE-F8BA00603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4477" y="67371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8" name="Picture 18" descr="Open Data Badge">
            <a:extLst>
              <a:ext uri="{FF2B5EF4-FFF2-40B4-BE49-F238E27FC236}">
                <a16:creationId xmlns:a16="http://schemas.microsoft.com/office/drawing/2014/main" id="{2E7F1009-1E55-BAD8-C3AE-0481F438D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977" y="40576912"/>
            <a:ext cx="1476375" cy="147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9" name="Picture 20" descr="Open Science Badges at Taylor &amp; Francis ...">
            <a:extLst>
              <a:ext uri="{FF2B5EF4-FFF2-40B4-BE49-F238E27FC236}">
                <a16:creationId xmlns:a16="http://schemas.microsoft.com/office/drawing/2014/main" id="{4CC37A03-8AD0-B73C-9CF4-DA121F1E7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841" y="40625372"/>
            <a:ext cx="147637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1" name="TextBox 1250">
            <a:extLst>
              <a:ext uri="{FF2B5EF4-FFF2-40B4-BE49-F238E27FC236}">
                <a16:creationId xmlns:a16="http://schemas.microsoft.com/office/drawing/2014/main" id="{6014C8A3-FD77-7299-4976-B153689F92BF}"/>
              </a:ext>
            </a:extLst>
          </p:cNvPr>
          <p:cNvSpPr txBox="1"/>
          <p:nvPr/>
        </p:nvSpPr>
        <p:spPr>
          <a:xfrm>
            <a:off x="0" y="42434431"/>
            <a:ext cx="2770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* 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Makowski, D., </a:t>
            </a:r>
            <a:r>
              <a:rPr lang="en-GB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 S., </a:t>
            </a:r>
            <a:r>
              <a:rPr lang="en-GB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Neves, A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., Kirk, S., Liang, N. Z., Mavros, P., &amp; Chen, S. A. (2025). Too beautiful to be fake: Attractive faces are less likely to be judged as artificially generated. </a:t>
            </a:r>
            <a:r>
              <a:rPr lang="en-GB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Acta Psychologica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GB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252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104670.</a:t>
            </a:r>
            <a:endParaRPr lang="en-GB" dirty="0"/>
          </a:p>
        </p:txBody>
      </p:sp>
      <p:grpSp>
        <p:nvGrpSpPr>
          <p:cNvPr id="1328" name="Group 1327">
            <a:extLst>
              <a:ext uri="{FF2B5EF4-FFF2-40B4-BE49-F238E27FC236}">
                <a16:creationId xmlns:a16="http://schemas.microsoft.com/office/drawing/2014/main" id="{F39D4DC3-5B65-DE54-3663-C37AD2F35FBC}"/>
              </a:ext>
            </a:extLst>
          </p:cNvPr>
          <p:cNvGrpSpPr/>
          <p:nvPr/>
        </p:nvGrpSpPr>
        <p:grpSpPr>
          <a:xfrm>
            <a:off x="1067971" y="13301267"/>
            <a:ext cx="28852989" cy="3753686"/>
            <a:chOff x="903629" y="6587159"/>
            <a:chExt cx="28973603" cy="3753686"/>
          </a:xfrm>
        </p:grpSpPr>
        <p:grpSp>
          <p:nvGrpSpPr>
            <p:cNvPr id="1194" name="Group 1193">
              <a:extLst>
                <a:ext uri="{FF2B5EF4-FFF2-40B4-BE49-F238E27FC236}">
                  <a16:creationId xmlns:a16="http://schemas.microsoft.com/office/drawing/2014/main" id="{A3E293DD-F00D-0240-297B-A3E609D3FF37}"/>
                </a:ext>
              </a:extLst>
            </p:cNvPr>
            <p:cNvGrpSpPr/>
            <p:nvPr/>
          </p:nvGrpSpPr>
          <p:grpSpPr>
            <a:xfrm>
              <a:off x="903629" y="6587159"/>
              <a:ext cx="28930064" cy="3753686"/>
              <a:chOff x="-4931908" y="13319405"/>
              <a:chExt cx="39811561" cy="6640908"/>
            </a:xfrm>
          </p:grpSpPr>
          <p:grpSp>
            <p:nvGrpSpPr>
              <p:cNvPr id="1131" name="Group 1130">
                <a:extLst>
                  <a:ext uri="{FF2B5EF4-FFF2-40B4-BE49-F238E27FC236}">
                    <a16:creationId xmlns:a16="http://schemas.microsoft.com/office/drawing/2014/main" id="{84498EE7-BD2D-446A-4BA6-A3307ACC6B3E}"/>
                  </a:ext>
                </a:extLst>
              </p:cNvPr>
              <p:cNvGrpSpPr/>
              <p:nvPr/>
            </p:nvGrpSpPr>
            <p:grpSpPr>
              <a:xfrm>
                <a:off x="-4931908" y="14051094"/>
                <a:ext cx="39811561" cy="2559193"/>
                <a:chOff x="-5201923" y="8208664"/>
                <a:chExt cx="40888157" cy="2559193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9396D204-159A-7D79-837E-10684283B49F}"/>
                    </a:ext>
                  </a:extLst>
                </p:cNvPr>
                <p:cNvSpPr txBox="1"/>
                <p:nvPr/>
              </p:nvSpPr>
              <p:spPr>
                <a:xfrm>
                  <a:off x="31485502" y="8208664"/>
                  <a:ext cx="4200732" cy="25591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44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POSITIVE AROUSAL </a:t>
                  </a:r>
                </a:p>
              </p:txBody>
            </p:sp>
            <p:grpSp>
              <p:nvGrpSpPr>
                <p:cNvPr id="1130" name="Group 1129">
                  <a:extLst>
                    <a:ext uri="{FF2B5EF4-FFF2-40B4-BE49-F238E27FC236}">
                      <a16:creationId xmlns:a16="http://schemas.microsoft.com/office/drawing/2014/main" id="{DF9EEB06-4516-B6BB-39AD-AEB8EED288B1}"/>
                    </a:ext>
                  </a:extLst>
                </p:cNvPr>
                <p:cNvGrpSpPr/>
                <p:nvPr/>
              </p:nvGrpSpPr>
              <p:grpSpPr>
                <a:xfrm>
                  <a:off x="-5201923" y="8249028"/>
                  <a:ext cx="4510167" cy="2224201"/>
                  <a:chOff x="-5201923" y="8249028"/>
                  <a:chExt cx="4510167" cy="2224201"/>
                </a:xfrm>
              </p:grpSpPr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3A85C2CA-474D-C241-D6D4-A06323E96681}"/>
                      </a:ext>
                    </a:extLst>
                  </p:cNvPr>
                  <p:cNvSpPr txBox="1"/>
                  <p:nvPr/>
                </p:nvSpPr>
                <p:spPr>
                  <a:xfrm>
                    <a:off x="-5201923" y="8249028"/>
                    <a:ext cx="4510167" cy="13612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GB" sz="4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NEUTRAL</a:t>
                    </a:r>
                  </a:p>
                </p:txBody>
              </p:sp>
              <p:sp>
                <p:nvSpPr>
                  <p:cNvPr id="1054" name="Rectangle 1053">
                    <a:extLst>
                      <a:ext uri="{FF2B5EF4-FFF2-40B4-BE49-F238E27FC236}">
                        <a16:creationId xmlns:a16="http://schemas.microsoft.com/office/drawing/2014/main" id="{C95CBB3C-9E11-D98B-3814-4BF6CDAAD5E5}"/>
                      </a:ext>
                    </a:extLst>
                  </p:cNvPr>
                  <p:cNvSpPr/>
                  <p:nvPr/>
                </p:nvSpPr>
                <p:spPr>
                  <a:xfrm>
                    <a:off x="-5151777" y="9674201"/>
                    <a:ext cx="4026085" cy="799028"/>
                  </a:xfrm>
                  <a:prstGeom prst="rect">
                    <a:avLst/>
                  </a:prstGeom>
                  <a:solidFill>
                    <a:srgbClr val="BD632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2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STIMULI</a:t>
                    </a:r>
                    <a:endParaRPr lang="en-GB" sz="14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sp>
            <p:nvSpPr>
              <p:cNvPr id="1052" name="Rectangle 1051">
                <a:extLst>
                  <a:ext uri="{FF2B5EF4-FFF2-40B4-BE49-F238E27FC236}">
                    <a16:creationId xmlns:a16="http://schemas.microsoft.com/office/drawing/2014/main" id="{4FFFF4E4-9115-4653-B8CA-4C6FBE8AA5B4}"/>
                  </a:ext>
                </a:extLst>
              </p:cNvPr>
              <p:cNvSpPr/>
              <p:nvPr/>
            </p:nvSpPr>
            <p:spPr>
              <a:xfrm>
                <a:off x="6763916" y="13319410"/>
                <a:ext cx="17681720" cy="2996249"/>
              </a:xfrm>
              <a:prstGeom prst="rect">
                <a:avLst/>
              </a:prstGeom>
              <a:noFill/>
              <a:ln w="38100">
                <a:solidFill>
                  <a:srgbClr val="D8973C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39" name="Rectangle 1038">
                <a:extLst>
                  <a:ext uri="{FF2B5EF4-FFF2-40B4-BE49-F238E27FC236}">
                    <a16:creationId xmlns:a16="http://schemas.microsoft.com/office/drawing/2014/main" id="{29EB204B-6379-9D25-A9DC-3B5BDA23EBFD}"/>
                  </a:ext>
                </a:extLst>
              </p:cNvPr>
              <p:cNvSpPr/>
              <p:nvPr/>
            </p:nvSpPr>
            <p:spPr>
              <a:xfrm>
                <a:off x="5806500" y="13319412"/>
                <a:ext cx="705704" cy="2996247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</a:p>
            </p:txBody>
          </p:sp>
          <p:sp>
            <p:nvSpPr>
              <p:cNvPr id="1040" name="Rectangle 1039">
                <a:extLst>
                  <a:ext uri="{FF2B5EF4-FFF2-40B4-BE49-F238E27FC236}">
                    <a16:creationId xmlns:a16="http://schemas.microsoft.com/office/drawing/2014/main" id="{522E363F-82ED-C963-349F-74A68241D27B}"/>
                  </a:ext>
                </a:extLst>
              </p:cNvPr>
              <p:cNvSpPr/>
              <p:nvPr/>
            </p:nvSpPr>
            <p:spPr>
              <a:xfrm>
                <a:off x="5791068" y="16932928"/>
                <a:ext cx="721390" cy="3011818"/>
              </a:xfrm>
              <a:prstGeom prst="rect">
                <a:avLst/>
              </a:prstGeom>
              <a:solidFill>
                <a:srgbClr val="9E2A2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b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</a:p>
              <a:p>
                <a:pPr algn="ctr"/>
                <a:r>
                  <a:rPr lang="en-GB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</a:p>
            </p:txBody>
          </p:sp>
          <p:grpSp>
            <p:nvGrpSpPr>
              <p:cNvPr id="1073" name="Group 1072">
                <a:extLst>
                  <a:ext uri="{FF2B5EF4-FFF2-40B4-BE49-F238E27FC236}">
                    <a16:creationId xmlns:a16="http://schemas.microsoft.com/office/drawing/2014/main" id="{02755754-A575-B47B-8EAF-E37F7489C9B1}"/>
                  </a:ext>
                </a:extLst>
              </p:cNvPr>
              <p:cNvGrpSpPr/>
              <p:nvPr/>
            </p:nvGrpSpPr>
            <p:grpSpPr>
              <a:xfrm>
                <a:off x="6838968" y="13628148"/>
                <a:ext cx="17681720" cy="2155676"/>
                <a:chOff x="9375483" y="27458995"/>
                <a:chExt cx="12310098" cy="1942790"/>
              </a:xfrm>
            </p:grpSpPr>
            <p:sp>
              <p:nvSpPr>
                <p:cNvPr id="1042" name="Rectangle 1041">
                  <a:extLst>
                    <a:ext uri="{FF2B5EF4-FFF2-40B4-BE49-F238E27FC236}">
                      <a16:creationId xmlns:a16="http://schemas.microsoft.com/office/drawing/2014/main" id="{AD466AED-9E0D-2EF7-09BD-5C4951BD5AEF}"/>
                    </a:ext>
                  </a:extLst>
                </p:cNvPr>
                <p:cNvSpPr/>
                <p:nvPr/>
              </p:nvSpPr>
              <p:spPr>
                <a:xfrm>
                  <a:off x="9375483" y="27458995"/>
                  <a:ext cx="2138418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rgbClr val="FF0000"/>
                      </a:solidFill>
                      <a:effectLst/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AI-GENERATED</a:t>
                  </a:r>
                </a:p>
                <a:p>
                  <a:pPr algn="ctr"/>
                  <a:endParaRPr lang="en-GB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66" name="Rectangle 1065">
                  <a:extLst>
                    <a:ext uri="{FF2B5EF4-FFF2-40B4-BE49-F238E27FC236}">
                      <a16:creationId xmlns:a16="http://schemas.microsoft.com/office/drawing/2014/main" id="{E99F1E91-3332-CA56-F460-732FF13A98A6}"/>
                    </a:ext>
                  </a:extLst>
                </p:cNvPr>
                <p:cNvSpPr/>
                <p:nvPr/>
              </p:nvSpPr>
              <p:spPr>
                <a:xfrm>
                  <a:off x="10794520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0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</a:t>
                  </a:r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#1</a:t>
                  </a:r>
                  <a:endParaRPr lang="en-GB" sz="32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67" name="Rectangle 1066">
                  <a:extLst>
                    <a:ext uri="{FF2B5EF4-FFF2-40B4-BE49-F238E27FC236}">
                      <a16:creationId xmlns:a16="http://schemas.microsoft.com/office/drawing/2014/main" id="{02612E6B-F380-9E1D-73B5-A732513504D5}"/>
                    </a:ext>
                  </a:extLst>
                </p:cNvPr>
                <p:cNvSpPr/>
                <p:nvPr/>
              </p:nvSpPr>
              <p:spPr>
                <a:xfrm>
                  <a:off x="12227775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SUBJECTIVE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68" name="Rectangle 1067">
                  <a:extLst>
                    <a:ext uri="{FF2B5EF4-FFF2-40B4-BE49-F238E27FC236}">
                      <a16:creationId xmlns:a16="http://schemas.microsoft.com/office/drawing/2014/main" id="{3F2D19B8-4A60-7926-DD0F-A10425B3BB7F}"/>
                    </a:ext>
                  </a:extLst>
                </p:cNvPr>
                <p:cNvSpPr/>
                <p:nvPr/>
              </p:nvSpPr>
              <p:spPr>
                <a:xfrm>
                  <a:off x="13676406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PHOTOGRAPH</a:t>
                  </a:r>
                  <a:endParaRPr lang="en-GB" sz="3200" b="1" dirty="0">
                    <a:solidFill>
                      <a:schemeClr val="accent6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69" name="Rectangle 1068">
                  <a:extLst>
                    <a:ext uri="{FF2B5EF4-FFF2-40B4-BE49-F238E27FC236}">
                      <a16:creationId xmlns:a16="http://schemas.microsoft.com/office/drawing/2014/main" id="{CADE6253-ED63-3A8D-75FB-644246395BD9}"/>
                    </a:ext>
                  </a:extLst>
                </p:cNvPr>
                <p:cNvSpPr/>
                <p:nvPr/>
              </p:nvSpPr>
              <p:spPr>
                <a:xfrm>
                  <a:off x="15141763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#2</a:t>
                  </a:r>
                  <a:endParaRPr lang="en-GB" sz="3200" b="1" dirty="0">
                    <a:solidFill>
                      <a:schemeClr val="accent6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0" name="Rectangle 1069">
                  <a:extLst>
                    <a:ext uri="{FF2B5EF4-FFF2-40B4-BE49-F238E27FC236}">
                      <a16:creationId xmlns:a16="http://schemas.microsoft.com/office/drawing/2014/main" id="{6DBF22B1-0D83-A100-0616-231640B16CE1}"/>
                    </a:ext>
                  </a:extLst>
                </p:cNvPr>
                <p:cNvSpPr/>
                <p:nvPr/>
              </p:nvSpPr>
              <p:spPr>
                <a:xfrm>
                  <a:off x="16569511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SUBJECTIVE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1" name="Rectangle 1070">
                  <a:extLst>
                    <a:ext uri="{FF2B5EF4-FFF2-40B4-BE49-F238E27FC236}">
                      <a16:creationId xmlns:a16="http://schemas.microsoft.com/office/drawing/2014/main" id="{297A963D-9512-9FF2-A276-23B0F71F7CFA}"/>
                    </a:ext>
                  </a:extLst>
                </p:cNvPr>
                <p:cNvSpPr/>
                <p:nvPr/>
              </p:nvSpPr>
              <p:spPr>
                <a:xfrm>
                  <a:off x="17997259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PHOTOGRAPH</a:t>
                  </a:r>
                  <a:endParaRPr lang="en-GB" sz="48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2" name="Rectangle 1071">
                  <a:extLst>
                    <a:ext uri="{FF2B5EF4-FFF2-40B4-BE49-F238E27FC236}">
                      <a16:creationId xmlns:a16="http://schemas.microsoft.com/office/drawing/2014/main" id="{B9379493-E9DC-36A1-F284-BB174FD74192}"/>
                    </a:ext>
                  </a:extLst>
                </p:cNvPr>
                <p:cNvSpPr/>
                <p:nvPr/>
              </p:nvSpPr>
              <p:spPr>
                <a:xfrm>
                  <a:off x="19451397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#3</a:t>
                  </a:r>
                  <a:endParaRPr lang="en-GB" sz="3200" b="1" dirty="0">
                    <a:solidFill>
                      <a:schemeClr val="accent6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074" name="Rectangle 1073">
                <a:extLst>
                  <a:ext uri="{FF2B5EF4-FFF2-40B4-BE49-F238E27FC236}">
                    <a16:creationId xmlns:a16="http://schemas.microsoft.com/office/drawing/2014/main" id="{5328A7F0-E43F-51D1-5441-C2DECFA6E6E7}"/>
                  </a:ext>
                </a:extLst>
              </p:cNvPr>
              <p:cNvSpPr/>
              <p:nvPr/>
            </p:nvSpPr>
            <p:spPr>
              <a:xfrm>
                <a:off x="6816448" y="16936181"/>
                <a:ext cx="17681720" cy="3011819"/>
              </a:xfrm>
              <a:prstGeom prst="rect">
                <a:avLst/>
              </a:prstGeom>
              <a:noFill/>
              <a:ln w="38100">
                <a:solidFill>
                  <a:srgbClr val="9E2A2B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075" name="Group 1074">
                <a:extLst>
                  <a:ext uri="{FF2B5EF4-FFF2-40B4-BE49-F238E27FC236}">
                    <a16:creationId xmlns:a16="http://schemas.microsoft.com/office/drawing/2014/main" id="{F07093FB-9CFC-1136-526F-D76D6344608C}"/>
                  </a:ext>
                </a:extLst>
              </p:cNvPr>
              <p:cNvGrpSpPr/>
              <p:nvPr/>
            </p:nvGrpSpPr>
            <p:grpSpPr>
              <a:xfrm>
                <a:off x="6816448" y="17337147"/>
                <a:ext cx="17681720" cy="2165638"/>
                <a:chOff x="9375483" y="27458995"/>
                <a:chExt cx="12310098" cy="1942790"/>
              </a:xfrm>
            </p:grpSpPr>
            <p:sp>
              <p:nvSpPr>
                <p:cNvPr id="1076" name="Rectangle 1075">
                  <a:extLst>
                    <a:ext uri="{FF2B5EF4-FFF2-40B4-BE49-F238E27FC236}">
                      <a16:creationId xmlns:a16="http://schemas.microsoft.com/office/drawing/2014/main" id="{14EEB325-B341-E19E-03FB-CB99CB9066CD}"/>
                    </a:ext>
                  </a:extLst>
                </p:cNvPr>
                <p:cNvSpPr/>
                <p:nvPr/>
              </p:nvSpPr>
              <p:spPr>
                <a:xfrm>
                  <a:off x="9375483" y="27458995"/>
                  <a:ext cx="2138418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#3</a:t>
                  </a:r>
                  <a:endParaRPr lang="en-GB" b="1" dirty="0">
                    <a:solidFill>
                      <a:srgbClr val="FF0000"/>
                    </a:solidFill>
                    <a:effectLst/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  <a:p>
                  <a:pPr algn="ctr"/>
                  <a:endParaRPr lang="en-GB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7" name="Rectangle 1076">
                  <a:extLst>
                    <a:ext uri="{FF2B5EF4-FFF2-40B4-BE49-F238E27FC236}">
                      <a16:creationId xmlns:a16="http://schemas.microsoft.com/office/drawing/2014/main" id="{CB0859DA-6B26-15DD-F396-9C2AA293A74A}"/>
                    </a:ext>
                  </a:extLst>
                </p:cNvPr>
                <p:cNvSpPr/>
                <p:nvPr/>
              </p:nvSpPr>
              <p:spPr>
                <a:xfrm>
                  <a:off x="10794520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8" name="Rectangle 1077">
                  <a:extLst>
                    <a:ext uri="{FF2B5EF4-FFF2-40B4-BE49-F238E27FC236}">
                      <a16:creationId xmlns:a16="http://schemas.microsoft.com/office/drawing/2014/main" id="{4B781880-1698-8342-3B5A-DD2568148E31}"/>
                    </a:ext>
                  </a:extLst>
                </p:cNvPr>
                <p:cNvSpPr/>
                <p:nvPr/>
              </p:nvSpPr>
              <p:spPr>
                <a:xfrm>
                  <a:off x="12227775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#5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79" name="Rectangle 1078">
                  <a:extLst>
                    <a:ext uri="{FF2B5EF4-FFF2-40B4-BE49-F238E27FC236}">
                      <a16:creationId xmlns:a16="http://schemas.microsoft.com/office/drawing/2014/main" id="{BAE28509-C93B-44B1-5B96-7E0F057DC56B}"/>
                    </a:ext>
                  </a:extLst>
                </p:cNvPr>
                <p:cNvSpPr/>
                <p:nvPr/>
              </p:nvSpPr>
              <p:spPr>
                <a:xfrm>
                  <a:off x="13676406" y="27458995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80" name="Rectangle 1079">
                  <a:extLst>
                    <a:ext uri="{FF2B5EF4-FFF2-40B4-BE49-F238E27FC236}">
                      <a16:creationId xmlns:a16="http://schemas.microsoft.com/office/drawing/2014/main" id="{8EB8DE1D-E89C-E105-005B-F3C853302C39}"/>
                    </a:ext>
                  </a:extLst>
                </p:cNvPr>
                <p:cNvSpPr/>
                <p:nvPr/>
              </p:nvSpPr>
              <p:spPr>
                <a:xfrm>
                  <a:off x="15141763" y="27476918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#1</a:t>
                  </a:r>
                  <a:endParaRPr lang="en-GB" sz="3200" b="1" dirty="0">
                    <a:solidFill>
                      <a:schemeClr val="accent6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81" name="Rectangle 1080">
                  <a:extLst>
                    <a:ext uri="{FF2B5EF4-FFF2-40B4-BE49-F238E27FC236}">
                      <a16:creationId xmlns:a16="http://schemas.microsoft.com/office/drawing/2014/main" id="{0CC45D88-C2FE-4F8D-0050-C773DC6E072B}"/>
                    </a:ext>
                  </a:extLst>
                </p:cNvPr>
                <p:cNvSpPr/>
                <p:nvPr/>
              </p:nvSpPr>
              <p:spPr>
                <a:xfrm>
                  <a:off x="16569511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82" name="Rectangle 1081">
                  <a:extLst>
                    <a:ext uri="{FF2B5EF4-FFF2-40B4-BE49-F238E27FC236}">
                      <a16:creationId xmlns:a16="http://schemas.microsoft.com/office/drawing/2014/main" id="{07FA3E52-42B1-82B1-607E-DA92089EDD0F}"/>
                    </a:ext>
                  </a:extLst>
                </p:cNvPr>
                <p:cNvSpPr/>
                <p:nvPr/>
              </p:nvSpPr>
              <p:spPr>
                <a:xfrm>
                  <a:off x="17997259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STIMULI #8</a:t>
                  </a:r>
                  <a:endParaRPr lang="en-GB" sz="48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83" name="Rectangle 1082">
                  <a:extLst>
                    <a:ext uri="{FF2B5EF4-FFF2-40B4-BE49-F238E27FC236}">
                      <a16:creationId xmlns:a16="http://schemas.microsoft.com/office/drawing/2014/main" id="{459B31C5-D044-D980-FC1A-8D00388AE2BF}"/>
                    </a:ext>
                  </a:extLst>
                </p:cNvPr>
                <p:cNvSpPr/>
                <p:nvPr/>
              </p:nvSpPr>
              <p:spPr>
                <a:xfrm>
                  <a:off x="19451397" y="27494841"/>
                  <a:ext cx="2234184" cy="1906944"/>
                </a:xfrm>
                <a:prstGeom prst="rect">
                  <a:avLst/>
                </a:prstGeom>
                <a:solidFill>
                  <a:schemeClr val="bg1"/>
                </a:solidFill>
                <a:scene3d>
                  <a:camera prst="perspectiveContrastingRightFacing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REALNESS</a:t>
                  </a:r>
                  <a:b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</a:br>
                  <a:r>
                    <a:rPr lang="en-GB" b="1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Tahoma" panose="020B0604030504040204" pitchFamily="34" charset="0"/>
                      <a:cs typeface="Times New Roman" panose="02020603050405020304" pitchFamily="18" charset="0"/>
                    </a:rPr>
                    <a:t>ASSESSMENT</a:t>
                  </a:r>
                  <a:endParaRPr lang="en-GB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137" name="Rectangle 1136">
                <a:extLst>
                  <a:ext uri="{FF2B5EF4-FFF2-40B4-BE49-F238E27FC236}">
                    <a16:creationId xmlns:a16="http://schemas.microsoft.com/office/drawing/2014/main" id="{7BA5F17E-EE8E-58E6-7BAF-E19543277813}"/>
                  </a:ext>
                </a:extLst>
              </p:cNvPr>
              <p:cNvSpPr/>
              <p:nvPr/>
            </p:nvSpPr>
            <p:spPr>
              <a:xfrm>
                <a:off x="1095664" y="13319407"/>
                <a:ext cx="4391413" cy="6640906"/>
              </a:xfrm>
              <a:prstGeom prst="rect">
                <a:avLst/>
              </a:prstGeom>
              <a:solidFill>
                <a:srgbClr val="D8C99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b="1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FACES</a:t>
                </a:r>
                <a:r>
                  <a:rPr lang="en-GB" sz="240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GB" sz="24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algn="ctr"/>
                <a:r>
                  <a:rPr lang="en-GB" sz="240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American Multiracial Face Database (AMFD, J. M. Chen et al., 2021) </a:t>
                </a:r>
                <a:br>
                  <a:rPr lang="en-GB" sz="240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en-GB" sz="24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GB" sz="3200" b="1" i="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NON-EROTIC</a:t>
                </a:r>
                <a:r>
                  <a:rPr lang="en-GB" sz="2400" i="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en-GB" sz="2400" i="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Nencki Affective Picture System (NAPS, </a:t>
                </a:r>
                <a:r>
                  <a:rPr lang="en-GB" sz="2400" b="0" i="0" dirty="0">
                    <a:solidFill>
                      <a:sysClr val="windowText" lastClr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Marchewka et al., 2014)</a:t>
                </a:r>
                <a:endParaRPr lang="en-GB" sz="2400" i="0" dirty="0">
                  <a:solidFill>
                    <a:sysClr val="windowText" lastClr="00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39" name="Rectangle 1138">
                <a:extLst>
                  <a:ext uri="{FF2B5EF4-FFF2-40B4-BE49-F238E27FC236}">
                    <a16:creationId xmlns:a16="http://schemas.microsoft.com/office/drawing/2014/main" id="{07211EC6-94CD-2696-B17C-4A774D8241E7}"/>
                  </a:ext>
                </a:extLst>
              </p:cNvPr>
              <p:cNvSpPr/>
              <p:nvPr/>
            </p:nvSpPr>
            <p:spPr>
              <a:xfrm>
                <a:off x="24802158" y="13319405"/>
                <a:ext cx="4457543" cy="6640906"/>
              </a:xfrm>
              <a:prstGeom prst="rect">
                <a:avLst/>
              </a:prstGeom>
              <a:solidFill>
                <a:srgbClr val="D8C99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b="1" i="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EROTIC</a:t>
                </a:r>
              </a:p>
              <a:p>
                <a:pPr algn="ctr"/>
                <a:r>
                  <a:rPr lang="en-GB" sz="2400" i="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Erotic subset for the Nencki Affective Picture System (NAPS ERO, Wierzba et al., 2015)</a:t>
                </a:r>
              </a:p>
            </p:txBody>
          </p:sp>
          <p:cxnSp>
            <p:nvCxnSpPr>
              <p:cNvPr id="1151" name="Connector: Elbow 1150">
                <a:extLst>
                  <a:ext uri="{FF2B5EF4-FFF2-40B4-BE49-F238E27FC236}">
                    <a16:creationId xmlns:a16="http://schemas.microsoft.com/office/drawing/2014/main" id="{61AD690B-1117-37DE-E3E5-00457FE6E559}"/>
                  </a:ext>
                </a:extLst>
              </p:cNvPr>
              <p:cNvCxnSpPr>
                <a:cxnSpLocks/>
                <a:stCxn id="1137" idx="1"/>
                <a:endCxn id="9" idx="3"/>
              </p:cNvCxnSpPr>
              <p:nvPr/>
            </p:nvCxnSpPr>
            <p:spPr>
              <a:xfrm rot="10800000">
                <a:off x="-540494" y="14772095"/>
                <a:ext cx="1636159" cy="1867766"/>
              </a:xfrm>
              <a:prstGeom prst="bentConnector3">
                <a:avLst>
                  <a:gd name="adj1" fmla="val 50000"/>
                </a:avLst>
              </a:prstGeom>
              <a:ln w="381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1156" name="Connector: Elbow 1155">
                <a:extLst>
                  <a:ext uri="{FF2B5EF4-FFF2-40B4-BE49-F238E27FC236}">
                    <a16:creationId xmlns:a16="http://schemas.microsoft.com/office/drawing/2014/main" id="{6987287C-C688-4AF4-621E-C4F8805493B6}"/>
                  </a:ext>
                </a:extLst>
              </p:cNvPr>
              <p:cNvCxnSpPr>
                <a:cxnSpLocks/>
                <a:stCxn id="1139" idx="3"/>
                <a:endCxn id="10" idx="1"/>
              </p:cNvCxnSpPr>
              <p:nvPr/>
            </p:nvCxnSpPr>
            <p:spPr>
              <a:xfrm flipV="1">
                <a:off x="29259701" y="15330691"/>
                <a:ext cx="1529826" cy="1309168"/>
              </a:xfrm>
              <a:prstGeom prst="bentConnector3">
                <a:avLst>
                  <a:gd name="adj1" fmla="val 50000"/>
                </a:avLst>
              </a:prstGeom>
              <a:ln w="381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1301" name="Rectangle 1300">
              <a:extLst>
                <a:ext uri="{FF2B5EF4-FFF2-40B4-BE49-F238E27FC236}">
                  <a16:creationId xmlns:a16="http://schemas.microsoft.com/office/drawing/2014/main" id="{5F7CE9BA-2453-BB31-1036-93FB0F098427}"/>
                </a:ext>
              </a:extLst>
            </p:cNvPr>
            <p:cNvSpPr/>
            <p:nvPr/>
          </p:nvSpPr>
          <p:spPr>
            <a:xfrm>
              <a:off x="26905040" y="8485351"/>
              <a:ext cx="2972192" cy="470436"/>
            </a:xfrm>
            <a:prstGeom prst="rect">
              <a:avLst/>
            </a:prstGeom>
            <a:solidFill>
              <a:srgbClr val="BD632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STIMULI</a:t>
              </a:r>
              <a:endParaRPr lang="en-GB" sz="1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11" name="TextBox 1310">
            <a:extLst>
              <a:ext uri="{FF2B5EF4-FFF2-40B4-BE49-F238E27FC236}">
                <a16:creationId xmlns:a16="http://schemas.microsoft.com/office/drawing/2014/main" id="{D55CB068-2A53-4D0E-821B-EE261B99C23D}"/>
              </a:ext>
            </a:extLst>
          </p:cNvPr>
          <p:cNvSpPr txBox="1"/>
          <p:nvPr/>
        </p:nvSpPr>
        <p:spPr>
          <a:xfrm>
            <a:off x="1120668" y="24034906"/>
            <a:ext cx="6598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Subjective ratings</a:t>
            </a:r>
          </a:p>
          <a:p>
            <a:endParaRPr lang="en-GB" dirty="0"/>
          </a:p>
          <a:p>
            <a:r>
              <a:rPr lang="en-GB" dirty="0"/>
              <a:t>Realness</a:t>
            </a:r>
          </a:p>
          <a:p>
            <a:endParaRPr lang="en-GB" dirty="0"/>
          </a:p>
          <a:p>
            <a:r>
              <a:rPr lang="en-GB" dirty="0"/>
              <a:t>Moderators</a:t>
            </a:r>
          </a:p>
        </p:txBody>
      </p:sp>
      <p:sp>
        <p:nvSpPr>
          <p:cNvPr id="1312" name="TextBox 1311">
            <a:extLst>
              <a:ext uri="{FF2B5EF4-FFF2-40B4-BE49-F238E27FC236}">
                <a16:creationId xmlns:a16="http://schemas.microsoft.com/office/drawing/2014/main" id="{F352F526-F3F6-76B5-6778-8FC6CD23D8FE}"/>
              </a:ext>
            </a:extLst>
          </p:cNvPr>
          <p:cNvSpPr txBox="1"/>
          <p:nvPr/>
        </p:nvSpPr>
        <p:spPr>
          <a:xfrm>
            <a:off x="15758973" y="23946752"/>
            <a:ext cx="6598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Subjective ratings</a:t>
            </a:r>
          </a:p>
          <a:p>
            <a:endParaRPr lang="en-GB" dirty="0"/>
          </a:p>
          <a:p>
            <a:r>
              <a:rPr lang="en-GB" dirty="0"/>
              <a:t>Realness</a:t>
            </a:r>
          </a:p>
          <a:p>
            <a:endParaRPr lang="en-GB" dirty="0"/>
          </a:p>
          <a:p>
            <a:r>
              <a:rPr lang="en-GB" dirty="0"/>
              <a:t>Moderators</a:t>
            </a:r>
          </a:p>
        </p:txBody>
      </p:sp>
      <p:sp>
        <p:nvSpPr>
          <p:cNvPr id="1313" name="TextBox 1312">
            <a:extLst>
              <a:ext uri="{FF2B5EF4-FFF2-40B4-BE49-F238E27FC236}">
                <a16:creationId xmlns:a16="http://schemas.microsoft.com/office/drawing/2014/main" id="{269EC9AB-02D3-5F32-C3C2-7899C187CBED}"/>
              </a:ext>
            </a:extLst>
          </p:cNvPr>
          <p:cNvSpPr txBox="1"/>
          <p:nvPr/>
        </p:nvSpPr>
        <p:spPr>
          <a:xfrm>
            <a:off x="8323323" y="23978022"/>
            <a:ext cx="6598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Subjective ratings</a:t>
            </a:r>
          </a:p>
          <a:p>
            <a:endParaRPr lang="en-GB" dirty="0"/>
          </a:p>
          <a:p>
            <a:r>
              <a:rPr lang="en-GB" dirty="0"/>
              <a:t>Realness</a:t>
            </a:r>
          </a:p>
          <a:p>
            <a:endParaRPr lang="en-GB" dirty="0"/>
          </a:p>
          <a:p>
            <a:r>
              <a:rPr lang="en-GB" dirty="0"/>
              <a:t>Moderators</a:t>
            </a:r>
          </a:p>
        </p:txBody>
      </p:sp>
      <p:sp>
        <p:nvSpPr>
          <p:cNvPr id="1314" name="TextBox 1313">
            <a:extLst>
              <a:ext uri="{FF2B5EF4-FFF2-40B4-BE49-F238E27FC236}">
                <a16:creationId xmlns:a16="http://schemas.microsoft.com/office/drawing/2014/main" id="{41F33FD0-8DA7-0D49-7879-445956EDE926}"/>
              </a:ext>
            </a:extLst>
          </p:cNvPr>
          <p:cNvSpPr txBox="1"/>
          <p:nvPr/>
        </p:nvSpPr>
        <p:spPr>
          <a:xfrm>
            <a:off x="22932521" y="23888834"/>
            <a:ext cx="6598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Subjective ratings</a:t>
            </a:r>
          </a:p>
          <a:p>
            <a:endParaRPr lang="en-GB" dirty="0"/>
          </a:p>
          <a:p>
            <a:r>
              <a:rPr lang="en-GB" dirty="0"/>
              <a:t>Realness</a:t>
            </a:r>
          </a:p>
          <a:p>
            <a:endParaRPr lang="en-GB" dirty="0"/>
          </a:p>
          <a:p>
            <a:r>
              <a:rPr lang="en-GB" dirty="0"/>
              <a:t>Moderators</a:t>
            </a:r>
          </a:p>
        </p:txBody>
      </p:sp>
      <p:sp>
        <p:nvSpPr>
          <p:cNvPr id="1315" name="TextBox 1314">
            <a:extLst>
              <a:ext uri="{FF2B5EF4-FFF2-40B4-BE49-F238E27FC236}">
                <a16:creationId xmlns:a16="http://schemas.microsoft.com/office/drawing/2014/main" id="{C65076E6-FBF5-B1A8-D76F-BD34281F77A2}"/>
              </a:ext>
            </a:extLst>
          </p:cNvPr>
          <p:cNvSpPr txBox="1"/>
          <p:nvPr/>
        </p:nvSpPr>
        <p:spPr>
          <a:xfrm>
            <a:off x="599904" y="35131504"/>
            <a:ext cx="6598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Realness</a:t>
            </a:r>
          </a:p>
        </p:txBody>
      </p:sp>
      <p:sp>
        <p:nvSpPr>
          <p:cNvPr id="1316" name="TextBox 1315">
            <a:extLst>
              <a:ext uri="{FF2B5EF4-FFF2-40B4-BE49-F238E27FC236}">
                <a16:creationId xmlns:a16="http://schemas.microsoft.com/office/drawing/2014/main" id="{2A332182-DD01-AD6A-F34D-5D7E8E050C3B}"/>
              </a:ext>
            </a:extLst>
          </p:cNvPr>
          <p:cNvSpPr txBox="1"/>
          <p:nvPr/>
        </p:nvSpPr>
        <p:spPr>
          <a:xfrm>
            <a:off x="8117795" y="35047758"/>
            <a:ext cx="6598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Realness</a:t>
            </a:r>
          </a:p>
        </p:txBody>
      </p:sp>
      <p:sp>
        <p:nvSpPr>
          <p:cNvPr id="1317" name="TextBox 1316">
            <a:extLst>
              <a:ext uri="{FF2B5EF4-FFF2-40B4-BE49-F238E27FC236}">
                <a16:creationId xmlns:a16="http://schemas.microsoft.com/office/drawing/2014/main" id="{23B04B11-C952-EDBC-E1D2-914ED687FF7A}"/>
              </a:ext>
            </a:extLst>
          </p:cNvPr>
          <p:cNvSpPr txBox="1"/>
          <p:nvPr/>
        </p:nvSpPr>
        <p:spPr>
          <a:xfrm>
            <a:off x="15538658" y="35131504"/>
            <a:ext cx="6598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Realness</a:t>
            </a:r>
          </a:p>
        </p:txBody>
      </p:sp>
      <p:sp>
        <p:nvSpPr>
          <p:cNvPr id="1318" name="TextBox 1317">
            <a:extLst>
              <a:ext uri="{FF2B5EF4-FFF2-40B4-BE49-F238E27FC236}">
                <a16:creationId xmlns:a16="http://schemas.microsoft.com/office/drawing/2014/main" id="{30E57D45-7B70-EEAC-AA84-32695776D920}"/>
              </a:ext>
            </a:extLst>
          </p:cNvPr>
          <p:cNvSpPr txBox="1"/>
          <p:nvPr/>
        </p:nvSpPr>
        <p:spPr>
          <a:xfrm>
            <a:off x="22830224" y="34964994"/>
            <a:ext cx="6598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Realness</a:t>
            </a:r>
          </a:p>
        </p:txBody>
      </p:sp>
      <p:grpSp>
        <p:nvGrpSpPr>
          <p:cNvPr id="1322" name="Group 1321">
            <a:extLst>
              <a:ext uri="{FF2B5EF4-FFF2-40B4-BE49-F238E27FC236}">
                <a16:creationId xmlns:a16="http://schemas.microsoft.com/office/drawing/2014/main" id="{138AAAC2-7C11-8C9E-153F-D1862117385C}"/>
              </a:ext>
            </a:extLst>
          </p:cNvPr>
          <p:cNvGrpSpPr/>
          <p:nvPr/>
        </p:nvGrpSpPr>
        <p:grpSpPr>
          <a:xfrm>
            <a:off x="15750453" y="26920962"/>
            <a:ext cx="6615376" cy="6794159"/>
            <a:chOff x="15599406" y="26860544"/>
            <a:chExt cx="6985638" cy="5574368"/>
          </a:xfrm>
        </p:grpSpPr>
        <p:pic>
          <p:nvPicPr>
            <p:cNvPr id="1244" name="Picture 10">
              <a:extLst>
                <a:ext uri="{FF2B5EF4-FFF2-40B4-BE49-F238E27FC236}">
                  <a16:creationId xmlns:a16="http://schemas.microsoft.com/office/drawing/2014/main" id="{ABC6F81C-5BEF-E6ED-91E3-51EB2D21D8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99406" y="26860544"/>
              <a:ext cx="6985638" cy="55743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21" name="Rectangle 1320">
              <a:extLst>
                <a:ext uri="{FF2B5EF4-FFF2-40B4-BE49-F238E27FC236}">
                  <a16:creationId xmlns:a16="http://schemas.microsoft.com/office/drawing/2014/main" id="{1FC4499A-E4FB-CAEF-94BF-CB7F5719EB00}"/>
                </a:ext>
              </a:extLst>
            </p:cNvPr>
            <p:cNvSpPr/>
            <p:nvPr/>
          </p:nvSpPr>
          <p:spPr>
            <a:xfrm>
              <a:off x="15599406" y="26879858"/>
              <a:ext cx="758967" cy="257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5B87427-6B80-3510-88AF-53878ADDEF66}"/>
              </a:ext>
            </a:extLst>
          </p:cNvPr>
          <p:cNvGrpSpPr/>
          <p:nvPr/>
        </p:nvGrpSpPr>
        <p:grpSpPr>
          <a:xfrm>
            <a:off x="195631" y="6056082"/>
            <a:ext cx="29423516" cy="10740259"/>
            <a:chOff x="150701" y="11205507"/>
            <a:chExt cx="29423516" cy="10740259"/>
          </a:xfrm>
        </p:grpSpPr>
        <p:grpSp>
          <p:nvGrpSpPr>
            <p:cNvPr id="1222" name="Group 1221">
              <a:extLst>
                <a:ext uri="{FF2B5EF4-FFF2-40B4-BE49-F238E27FC236}">
                  <a16:creationId xmlns:a16="http://schemas.microsoft.com/office/drawing/2014/main" id="{DF5B5033-CCE7-F833-92CB-E7FB8EE36BD8}"/>
                </a:ext>
              </a:extLst>
            </p:cNvPr>
            <p:cNvGrpSpPr/>
            <p:nvPr/>
          </p:nvGrpSpPr>
          <p:grpSpPr>
            <a:xfrm>
              <a:off x="1058922" y="14640406"/>
              <a:ext cx="6484358" cy="1639183"/>
              <a:chOff x="940687" y="16499793"/>
              <a:chExt cx="3228493" cy="2304255"/>
            </a:xfrm>
          </p:grpSpPr>
          <p:sp>
            <p:nvSpPr>
              <p:cNvPr id="1220" name="Rectangle 1219">
                <a:extLst>
                  <a:ext uri="{FF2B5EF4-FFF2-40B4-BE49-F238E27FC236}">
                    <a16:creationId xmlns:a16="http://schemas.microsoft.com/office/drawing/2014/main" id="{92FF05CD-A1A0-BD3A-1DC3-8BE1C7E82D69}"/>
                  </a:ext>
                </a:extLst>
              </p:cNvPr>
              <p:cNvSpPr/>
              <p:nvPr/>
            </p:nvSpPr>
            <p:spPr>
              <a:xfrm>
                <a:off x="940689" y="16499793"/>
                <a:ext cx="3228491" cy="1893504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Attractiveness </a:t>
                </a:r>
                <a:endParaRPr lang="en-GB" sz="20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Trustworthiness 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Beauty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Familiarity</a:t>
                </a:r>
                <a:endParaRPr lang="en-GB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21" name="Rectangle 1220">
                <a:extLst>
                  <a:ext uri="{FF2B5EF4-FFF2-40B4-BE49-F238E27FC236}">
                    <a16:creationId xmlns:a16="http://schemas.microsoft.com/office/drawing/2014/main" id="{CF284B4F-D09A-E09A-E64B-5ECEC61D14C8}"/>
                  </a:ext>
                </a:extLst>
              </p:cNvPr>
              <p:cNvSpPr/>
              <p:nvPr/>
            </p:nvSpPr>
            <p:spPr>
              <a:xfrm>
                <a:off x="940687" y="18355175"/>
                <a:ext cx="3228490" cy="448873"/>
              </a:xfrm>
              <a:prstGeom prst="rect">
                <a:avLst/>
              </a:prstGeom>
              <a:solidFill>
                <a:srgbClr val="9E2A2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Realness </a:t>
                </a:r>
              </a:p>
            </p:txBody>
          </p:sp>
        </p:grpSp>
        <p:grpSp>
          <p:nvGrpSpPr>
            <p:cNvPr id="1263" name="Group 1262">
              <a:extLst>
                <a:ext uri="{FF2B5EF4-FFF2-40B4-BE49-F238E27FC236}">
                  <a16:creationId xmlns:a16="http://schemas.microsoft.com/office/drawing/2014/main" id="{6721834A-6C39-F4B0-35E7-44A2DFCB65F6}"/>
                </a:ext>
              </a:extLst>
            </p:cNvPr>
            <p:cNvGrpSpPr/>
            <p:nvPr/>
          </p:nvGrpSpPr>
          <p:grpSpPr>
            <a:xfrm>
              <a:off x="8356089" y="14640408"/>
              <a:ext cx="6532812" cy="1647536"/>
              <a:chOff x="940687" y="16762415"/>
              <a:chExt cx="3228493" cy="2041633"/>
            </a:xfrm>
          </p:grpSpPr>
          <p:sp>
            <p:nvSpPr>
              <p:cNvPr id="1264" name="Rectangle 1263">
                <a:extLst>
                  <a:ext uri="{FF2B5EF4-FFF2-40B4-BE49-F238E27FC236}">
                    <a16:creationId xmlns:a16="http://schemas.microsoft.com/office/drawing/2014/main" id="{6BBB4C0F-7C4F-F04D-7C32-4FF6F563577A}"/>
                  </a:ext>
                </a:extLst>
              </p:cNvPr>
              <p:cNvSpPr/>
              <p:nvPr/>
            </p:nvSpPr>
            <p:spPr>
              <a:xfrm>
                <a:off x="940689" y="16762415"/>
                <a:ext cx="3228491" cy="1630878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Attractiveness</a:t>
                </a:r>
                <a:endParaRPr lang="en-GB" sz="20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Trustworthiness 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Beauty</a:t>
                </a:r>
              </a:p>
            </p:txBody>
          </p:sp>
          <p:sp>
            <p:nvSpPr>
              <p:cNvPr id="1265" name="Rectangle 1264">
                <a:extLst>
                  <a:ext uri="{FF2B5EF4-FFF2-40B4-BE49-F238E27FC236}">
                    <a16:creationId xmlns:a16="http://schemas.microsoft.com/office/drawing/2014/main" id="{77828BFC-BF1D-0802-0F50-EB67288138A4}"/>
                  </a:ext>
                </a:extLst>
              </p:cNvPr>
              <p:cNvSpPr/>
              <p:nvPr/>
            </p:nvSpPr>
            <p:spPr>
              <a:xfrm>
                <a:off x="940687" y="18355175"/>
                <a:ext cx="3228490" cy="448873"/>
              </a:xfrm>
              <a:prstGeom prst="rect">
                <a:avLst/>
              </a:prstGeom>
              <a:solidFill>
                <a:srgbClr val="9E2A2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Realness </a:t>
                </a:r>
              </a:p>
            </p:txBody>
          </p:sp>
        </p:grpSp>
        <p:grpSp>
          <p:nvGrpSpPr>
            <p:cNvPr id="1266" name="Group 1265">
              <a:extLst>
                <a:ext uri="{FF2B5EF4-FFF2-40B4-BE49-F238E27FC236}">
                  <a16:creationId xmlns:a16="http://schemas.microsoft.com/office/drawing/2014/main" id="{C83049CA-3E49-D4D3-6638-E75FFB3B995C}"/>
                </a:ext>
              </a:extLst>
            </p:cNvPr>
            <p:cNvGrpSpPr/>
            <p:nvPr/>
          </p:nvGrpSpPr>
          <p:grpSpPr>
            <a:xfrm>
              <a:off x="15732845" y="14640406"/>
              <a:ext cx="6519522" cy="1646356"/>
              <a:chOff x="940687" y="16499790"/>
              <a:chExt cx="3228493" cy="2298761"/>
            </a:xfrm>
          </p:grpSpPr>
          <p:sp>
            <p:nvSpPr>
              <p:cNvPr id="1267" name="Rectangle 1266">
                <a:extLst>
                  <a:ext uri="{FF2B5EF4-FFF2-40B4-BE49-F238E27FC236}">
                    <a16:creationId xmlns:a16="http://schemas.microsoft.com/office/drawing/2014/main" id="{EB447C58-3425-37C3-0311-6C5EB75F9C0D}"/>
                  </a:ext>
                </a:extLst>
              </p:cNvPr>
              <p:cNvSpPr/>
              <p:nvPr/>
            </p:nvSpPr>
            <p:spPr>
              <a:xfrm>
                <a:off x="940689" y="16499790"/>
                <a:ext cx="3228491" cy="1893504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Arousal</a:t>
                </a:r>
                <a:endParaRPr lang="en-GB" sz="2000" i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Enticement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Valence</a:t>
                </a:r>
              </a:p>
            </p:txBody>
          </p:sp>
          <p:sp>
            <p:nvSpPr>
              <p:cNvPr id="1268" name="Rectangle 1267">
                <a:extLst>
                  <a:ext uri="{FF2B5EF4-FFF2-40B4-BE49-F238E27FC236}">
                    <a16:creationId xmlns:a16="http://schemas.microsoft.com/office/drawing/2014/main" id="{A28AA7FD-9466-BC4A-DD77-E49279C48872}"/>
                  </a:ext>
                </a:extLst>
              </p:cNvPr>
              <p:cNvSpPr/>
              <p:nvPr/>
            </p:nvSpPr>
            <p:spPr>
              <a:xfrm>
                <a:off x="940687" y="18355175"/>
                <a:ext cx="3228490" cy="443376"/>
              </a:xfrm>
              <a:prstGeom prst="rect">
                <a:avLst/>
              </a:prstGeom>
              <a:solidFill>
                <a:srgbClr val="9E2A2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Realness</a:t>
                </a:r>
                <a:endParaRPr lang="en-GB" sz="2000" i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270" name="Group 1269">
              <a:extLst>
                <a:ext uri="{FF2B5EF4-FFF2-40B4-BE49-F238E27FC236}">
                  <a16:creationId xmlns:a16="http://schemas.microsoft.com/office/drawing/2014/main" id="{680B316E-5F9B-EA69-5307-773186A772BD}"/>
                </a:ext>
              </a:extLst>
            </p:cNvPr>
            <p:cNvGrpSpPr/>
            <p:nvPr/>
          </p:nvGrpSpPr>
          <p:grpSpPr>
            <a:xfrm>
              <a:off x="22932521" y="14565187"/>
              <a:ext cx="6496040" cy="1646356"/>
              <a:chOff x="940687" y="16524805"/>
              <a:chExt cx="3228493" cy="2273746"/>
            </a:xfrm>
          </p:grpSpPr>
          <p:sp>
            <p:nvSpPr>
              <p:cNvPr id="1271" name="Rectangle 1270">
                <a:extLst>
                  <a:ext uri="{FF2B5EF4-FFF2-40B4-BE49-F238E27FC236}">
                    <a16:creationId xmlns:a16="http://schemas.microsoft.com/office/drawing/2014/main" id="{BE4CE065-F357-D046-7096-608A64262B38}"/>
                  </a:ext>
                </a:extLst>
              </p:cNvPr>
              <p:cNvSpPr/>
              <p:nvPr/>
            </p:nvSpPr>
            <p:spPr>
              <a:xfrm>
                <a:off x="940689" y="16524805"/>
                <a:ext cx="3228491" cy="1868488"/>
              </a:xfrm>
              <a:prstGeom prst="rect">
                <a:avLst/>
              </a:prstGeom>
              <a:solidFill>
                <a:srgbClr val="D897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Arousal 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Enticement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Valence</a:t>
                </a:r>
              </a:p>
            </p:txBody>
          </p:sp>
          <p:sp>
            <p:nvSpPr>
              <p:cNvPr id="1272" name="Rectangle 1271">
                <a:extLst>
                  <a:ext uri="{FF2B5EF4-FFF2-40B4-BE49-F238E27FC236}">
                    <a16:creationId xmlns:a16="http://schemas.microsoft.com/office/drawing/2014/main" id="{14FED80D-31EB-2407-8E81-FC460DC92A43}"/>
                  </a:ext>
                </a:extLst>
              </p:cNvPr>
              <p:cNvSpPr/>
              <p:nvPr/>
            </p:nvSpPr>
            <p:spPr>
              <a:xfrm>
                <a:off x="940687" y="18355175"/>
                <a:ext cx="3228490" cy="443376"/>
              </a:xfrm>
              <a:prstGeom prst="rect">
                <a:avLst/>
              </a:prstGeom>
              <a:solidFill>
                <a:srgbClr val="9E2A2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914400" lvl="1" indent="-457200">
                  <a:buFont typeface="Wingdings" panose="05000000000000000000" pitchFamily="2" charset="2"/>
                  <a:buChar char="§"/>
                </a:pPr>
                <a:r>
                  <a:rPr lang="en-GB" sz="2000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Realness </a:t>
                </a:r>
              </a:p>
            </p:txBody>
          </p:sp>
        </p:grpSp>
        <p:sp>
          <p:nvSpPr>
            <p:cNvPr id="1300" name="Rectangle 1299">
              <a:extLst>
                <a:ext uri="{FF2B5EF4-FFF2-40B4-BE49-F238E27FC236}">
                  <a16:creationId xmlns:a16="http://schemas.microsoft.com/office/drawing/2014/main" id="{33DB1603-794C-AC46-F2F7-6968F1CDCDC7}"/>
                </a:ext>
              </a:extLst>
            </p:cNvPr>
            <p:cNvSpPr/>
            <p:nvPr/>
          </p:nvSpPr>
          <p:spPr>
            <a:xfrm>
              <a:off x="1023041" y="16575125"/>
              <a:ext cx="6522491" cy="587082"/>
            </a:xfrm>
            <a:prstGeom prst="rect">
              <a:avLst/>
            </a:prstGeom>
            <a:solidFill>
              <a:srgbClr val="D8C99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Stimuli</a:t>
              </a:r>
              <a:r>
                <a:rPr lang="en-GB" sz="2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 NEUTRAL FACES</a:t>
              </a:r>
              <a:endParaRPr lang="en-GB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06" name="Rectangle 1305">
              <a:extLst>
                <a:ext uri="{FF2B5EF4-FFF2-40B4-BE49-F238E27FC236}">
                  <a16:creationId xmlns:a16="http://schemas.microsoft.com/office/drawing/2014/main" id="{0FD41EAA-CA3A-B05A-9E13-6964664D5430}"/>
                </a:ext>
              </a:extLst>
            </p:cNvPr>
            <p:cNvSpPr/>
            <p:nvPr/>
          </p:nvSpPr>
          <p:spPr>
            <a:xfrm>
              <a:off x="15732845" y="16574769"/>
              <a:ext cx="6534569" cy="583573"/>
            </a:xfrm>
            <a:prstGeom prst="rect">
              <a:avLst/>
            </a:prstGeom>
            <a:solidFill>
              <a:srgbClr val="D8C99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Stimuli</a:t>
              </a:r>
              <a:r>
                <a:rPr lang="en-GB" sz="2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 NON-EROTIC + EROTIC IMAGES</a:t>
              </a:r>
              <a:endParaRPr lang="en-GB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07" name="Rectangle 1306">
              <a:extLst>
                <a:ext uri="{FF2B5EF4-FFF2-40B4-BE49-F238E27FC236}">
                  <a16:creationId xmlns:a16="http://schemas.microsoft.com/office/drawing/2014/main" id="{05BDC850-0F68-7FAC-CA73-60DE6D06305E}"/>
                </a:ext>
              </a:extLst>
            </p:cNvPr>
            <p:cNvSpPr/>
            <p:nvPr/>
          </p:nvSpPr>
          <p:spPr>
            <a:xfrm>
              <a:off x="22922110" y="16578782"/>
              <a:ext cx="6534568" cy="579560"/>
            </a:xfrm>
            <a:prstGeom prst="rect">
              <a:avLst/>
            </a:prstGeom>
            <a:solidFill>
              <a:srgbClr val="D8C99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Stimuli</a:t>
              </a:r>
              <a:r>
                <a:rPr lang="en-GB" sz="2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 EROTIC IMAGES</a:t>
              </a:r>
              <a:endParaRPr lang="en-GB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19" name="Rectangle 1318">
              <a:extLst>
                <a:ext uri="{FF2B5EF4-FFF2-40B4-BE49-F238E27FC236}">
                  <a16:creationId xmlns:a16="http://schemas.microsoft.com/office/drawing/2014/main" id="{7F8B020D-551E-2562-10A0-989158C4237D}"/>
                </a:ext>
              </a:extLst>
            </p:cNvPr>
            <p:cNvSpPr/>
            <p:nvPr/>
          </p:nvSpPr>
          <p:spPr>
            <a:xfrm>
              <a:off x="8358342" y="16571260"/>
              <a:ext cx="6546647" cy="587082"/>
            </a:xfrm>
            <a:prstGeom prst="rect">
              <a:avLst/>
            </a:prstGeom>
            <a:solidFill>
              <a:srgbClr val="D8C99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b="1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Stimuli</a:t>
              </a:r>
              <a:r>
                <a:rPr lang="en-GB" sz="2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 NEUTRAL FACES</a:t>
              </a:r>
              <a:endParaRPr lang="en-GB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23" name="Rectangle 1322">
              <a:extLst>
                <a:ext uri="{FF2B5EF4-FFF2-40B4-BE49-F238E27FC236}">
                  <a16:creationId xmlns:a16="http://schemas.microsoft.com/office/drawing/2014/main" id="{E220C80C-B8B8-9A3D-8AAE-2687F0BFFD98}"/>
                </a:ext>
              </a:extLst>
            </p:cNvPr>
            <p:cNvSpPr/>
            <p:nvPr/>
          </p:nvSpPr>
          <p:spPr>
            <a:xfrm rot="16200000">
              <a:off x="-4885102" y="16241310"/>
              <a:ext cx="10740259" cy="6686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b="1" dirty="0"/>
                <a:t>METHODS</a:t>
              </a:r>
            </a:p>
          </p:txBody>
        </p:sp>
        <p:sp>
          <p:nvSpPr>
            <p:cNvPr id="1324" name="Rectangle 1323">
              <a:extLst>
                <a:ext uri="{FF2B5EF4-FFF2-40B4-BE49-F238E27FC236}">
                  <a16:creationId xmlns:a16="http://schemas.microsoft.com/office/drawing/2014/main" id="{0F9D0FFF-52D5-7438-F3BE-A2C80CD7E1FE}"/>
                </a:ext>
              </a:extLst>
            </p:cNvPr>
            <p:cNvSpPr/>
            <p:nvPr/>
          </p:nvSpPr>
          <p:spPr>
            <a:xfrm>
              <a:off x="883398" y="11211588"/>
              <a:ext cx="6802943" cy="6295361"/>
            </a:xfrm>
            <a:prstGeom prst="rect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25" name="Rectangle 1324">
              <a:extLst>
                <a:ext uri="{FF2B5EF4-FFF2-40B4-BE49-F238E27FC236}">
                  <a16:creationId xmlns:a16="http://schemas.microsoft.com/office/drawing/2014/main" id="{9EA92BAE-CBD0-CB81-912E-F980E0257A61}"/>
                </a:ext>
              </a:extLst>
            </p:cNvPr>
            <p:cNvSpPr/>
            <p:nvPr/>
          </p:nvSpPr>
          <p:spPr>
            <a:xfrm>
              <a:off x="8231776" y="11211588"/>
              <a:ext cx="6802943" cy="6295361"/>
            </a:xfrm>
            <a:prstGeom prst="rect">
              <a:avLst/>
            </a:prstGeom>
            <a:noFill/>
            <a:ln w="28575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6" name="Rectangle 1325">
              <a:extLst>
                <a:ext uri="{FF2B5EF4-FFF2-40B4-BE49-F238E27FC236}">
                  <a16:creationId xmlns:a16="http://schemas.microsoft.com/office/drawing/2014/main" id="{D237ED28-B318-9FF0-44B7-707ABA56FB05}"/>
                </a:ext>
              </a:extLst>
            </p:cNvPr>
            <p:cNvSpPr/>
            <p:nvPr/>
          </p:nvSpPr>
          <p:spPr>
            <a:xfrm>
              <a:off x="15629630" y="11206870"/>
              <a:ext cx="6802943" cy="6295361"/>
            </a:xfrm>
            <a:prstGeom prst="rect">
              <a:avLst/>
            </a:prstGeom>
            <a:noFill/>
            <a:ln w="28575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7" name="Rectangle 1326">
              <a:extLst>
                <a:ext uri="{FF2B5EF4-FFF2-40B4-BE49-F238E27FC236}">
                  <a16:creationId xmlns:a16="http://schemas.microsoft.com/office/drawing/2014/main" id="{00118BB1-1EDA-1DEB-F206-EB3FBCF2DC10}"/>
                </a:ext>
              </a:extLst>
            </p:cNvPr>
            <p:cNvSpPr/>
            <p:nvPr/>
          </p:nvSpPr>
          <p:spPr>
            <a:xfrm>
              <a:off x="22771274" y="11205508"/>
              <a:ext cx="6802943" cy="6295361"/>
            </a:xfrm>
            <a:prstGeom prst="rect">
              <a:avLst/>
            </a:prstGeom>
            <a:noFill/>
            <a:ln w="28575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A889ED-EECE-8400-4012-FDC8580300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5189" y="26886487"/>
            <a:ext cx="6752999" cy="6752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5E2C4DE-22EF-5EB3-9E2B-23C350ADF41D}"/>
              </a:ext>
            </a:extLst>
          </p:cNvPr>
          <p:cNvSpPr/>
          <p:nvPr/>
        </p:nvSpPr>
        <p:spPr>
          <a:xfrm rot="16200000">
            <a:off x="-6060160" y="29685343"/>
            <a:ext cx="13056336" cy="53246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/>
              <a:t>RESULTS</a:t>
            </a:r>
          </a:p>
        </p:txBody>
      </p:sp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D84C3466-D395-6F37-35A2-764EC3B8753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59" y="27475017"/>
            <a:ext cx="7659169" cy="619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3078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455</TotalTime>
  <Words>3223</Words>
  <Application>Microsoft Office PowerPoint</Application>
  <PresentationFormat>Custom</PresentationFormat>
  <Paragraphs>233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Aptos</vt:lpstr>
      <vt:lpstr>Aptos Display</vt:lpstr>
      <vt:lpstr>Arial</vt:lpstr>
      <vt:lpstr>Calibri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 Neves</dc:creator>
  <cp:lastModifiedBy>Ana Neves</cp:lastModifiedBy>
  <cp:revision>10</cp:revision>
  <dcterms:created xsi:type="dcterms:W3CDTF">2025-06-02T14:03:31Z</dcterms:created>
  <dcterms:modified xsi:type="dcterms:W3CDTF">2025-06-26T15:47:51Z</dcterms:modified>
</cp:coreProperties>
</file>

<file path=docProps/thumbnail.jpeg>
</file>